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7" r:id="rId9"/>
    <p:sldId id="268" r:id="rId10"/>
    <p:sldId id="269" r:id="rId11"/>
    <p:sldId id="272" r:id="rId12"/>
    <p:sldId id="271" r:id="rId13"/>
    <p:sldId id="273" r:id="rId14"/>
    <p:sldId id="274" r:id="rId15"/>
    <p:sldId id="275" r:id="rId16"/>
    <p:sldId id="270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0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BE65F-AF97-D544-6646-6B32326B1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B65EB8E-2C96-C7BD-4737-2478E311A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9F1E5F5-F819-FC6E-1B6D-DE06AB66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F1A884D-A006-104A-685F-F0B15CC06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F917EE-F3EB-8D09-8E04-32D5A65A7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744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37FD4-6301-7B93-FE6C-0C919C3FB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2A4C98F-59DF-7E0D-5DF1-46E519BC8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72C8CED-6AEE-212A-D886-9650A226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CE44BAE-6232-6B1E-11E8-C252FB116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9B81CC6-BD1F-A281-8BA0-BEF896C3C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545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C46CE47-244C-F878-24FE-3B80683A89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0E3B4C3-B2B6-6E2E-782A-C937BD90F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578233-97D9-9982-D07B-A1075C318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AC2D35-9138-37DD-EC70-E0EE8B302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6A2BDF-D65A-35E3-F5B6-280F19D48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994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D9F146-581C-D0D4-C610-B3905304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5D5D36-15B6-494E-7722-A208CD4B8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868E47A-D0F1-04F3-6221-25B0E7DD3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80D9CCF-0746-939D-099B-CD7531455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06FF96-8580-BA01-84ED-97FCE76BD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060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0476F3-ECCC-541E-F868-9660DEBD0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C0630F-341E-0771-E93C-D6D329C44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E79DF05-1848-96DF-A2E4-71AE8606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59BDC4C-5035-B65C-77DD-659DEA3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355881F-3765-8331-234A-5A1A33CE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781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6B5AF-2695-6B77-D9FB-C017FA147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E4BEEC-1945-F0AE-4BCC-DC85590FB7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13ADD6-5B9F-4125-A773-8F6A8C4A8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37F2C81-CB3A-4512-A9A1-B5F30702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B0478BF-8969-B68D-5BE5-DA2B31C34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AC52413-8398-7DAB-127B-83D269AC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319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AA74F6-E406-0B6A-C942-B14D5FE25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BE0AB5-1E65-7D56-CA8F-EDA5BCFA0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F559441-14FA-0541-C5C5-C59AB5881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8F5C930-B2A2-5D2B-F628-30BBD3B2C0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2A71E27-F0BC-98B2-4FAF-18F0033FD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D5171AB-594B-EEEC-A7A6-E574C1B4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4689A6F-E391-DC37-2D69-A74580210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C4B47CF-851D-025A-DBCF-F2C1422D2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44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BAD259-5FF1-B322-446A-ACD70462B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A53962C-9FE2-786B-E0A8-7EC54C2A1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44327FF-A3AC-CCDA-4EB3-B5DE1A95C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6E4B3EB-18C9-6ED4-EA13-CCBA3F3AF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8036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D88A227-14F4-5018-D797-3FFF21E20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03A5349-270B-94A2-3B31-692CF3731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FCA3FB1-0FC4-D723-6092-6A072639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888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B94860-BBA2-FFDD-ABCE-EAD5A0958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A48CD9-710B-5F21-8A95-5729F1ADC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5333436-34B9-AAE5-B92C-8B591C0C3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631EA98-7636-F109-5790-536C85D93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153E47-46DF-B1CE-2809-2C7308E34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A800E72-731D-656D-5592-06BA41649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872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44356-39BE-961F-2F3F-E59DA87E0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1D85DC0-4D29-7AEB-BEA2-813DAE8E7B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7512ED-C9B8-C0FE-006F-F7C6D2007B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E5192F6-7C3A-06BA-68BC-03D681AF8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5655FA-2670-417C-6658-0E0C1DF56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F5320A6-948E-F02B-1F6B-B9DE149B3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48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F0BEE01-D4F5-CF6D-3018-A7C669BB2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2655B4-D9CB-4B79-F41D-74EE80925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2A82D92-D599-8D1B-8520-03E96A96A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7A80-83AE-49B5-BC7F-78DA1100C89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F82AD12-2781-C5CD-00B4-987479F6C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7D42723-0841-6D8D-C61A-25EE7FFA74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B58D5-7623-4D41-B502-E0F932790A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339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0B04D95-BF6F-A814-9534-0FDA51561B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6" t="11131" r="2553" b="13244"/>
          <a:stretch/>
        </p:blipFill>
        <p:spPr>
          <a:xfrm>
            <a:off x="-1" y="3160985"/>
            <a:ext cx="12192000" cy="3377699"/>
          </a:xfrm>
          <a:prstGeom prst="rect">
            <a:avLst/>
          </a:prstGeom>
        </p:spPr>
      </p:pic>
      <p:sp>
        <p:nvSpPr>
          <p:cNvPr id="6" name="Fluxograma: Documento 5">
            <a:extLst>
              <a:ext uri="{FF2B5EF4-FFF2-40B4-BE49-F238E27FC236}">
                <a16:creationId xmlns:a16="http://schemas.microsoft.com/office/drawing/2014/main" id="{D4F61D09-9466-BDB7-BE7D-FBF9B55895C2}"/>
              </a:ext>
            </a:extLst>
          </p:cNvPr>
          <p:cNvSpPr/>
          <p:nvPr/>
        </p:nvSpPr>
        <p:spPr>
          <a:xfrm>
            <a:off x="-1" y="0"/>
            <a:ext cx="12192000" cy="2932386"/>
          </a:xfrm>
          <a:prstGeom prst="flowChartDocumen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93B7E41-7F96-2B2B-7757-CED1D9146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354" y="51301"/>
            <a:ext cx="10507541" cy="220316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07488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E2C48-6D78-BB09-9771-98DA52E40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1422736-5AFB-4129-9DC1-11501B60D9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5" t="18793" r="13179" b="13735"/>
          <a:stretch/>
        </p:blipFill>
        <p:spPr>
          <a:xfrm>
            <a:off x="1621435" y="1288804"/>
            <a:ext cx="8949129" cy="556919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4E3527F9-72EA-E032-B319-2C5C19EDA870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80C0891-2690-D1DB-0B88-4FE2CB6C0CBC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5. Perspectiva Isométrica da Estufa (somente à mão).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B741829-D4EC-EF38-3DDD-68B8A2E44751}"/>
              </a:ext>
            </a:extLst>
          </p:cNvPr>
          <p:cNvSpPr txBox="1"/>
          <p:nvPr/>
        </p:nvSpPr>
        <p:spPr>
          <a:xfrm>
            <a:off x="3408077" y="225569"/>
            <a:ext cx="5375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Perspectiva Isométrica da Estufa</a:t>
            </a:r>
          </a:p>
        </p:txBody>
      </p:sp>
    </p:spTree>
    <p:extLst>
      <p:ext uri="{BB962C8B-B14F-4D97-AF65-F5344CB8AC3E}">
        <p14:creationId xmlns:p14="http://schemas.microsoft.com/office/powerpoint/2010/main" val="3979400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04E93-7904-7ADF-C5FB-ED0CFAEE0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408EF87-57D1-DDE3-12FD-56DDE47B32FA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B7AA918-38E7-FC4A-DF14-1B6355067D20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Memorial Descritivo do projeto, que contempla a estrutura e também as culturas cultivadas.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36A9A3C-1BB6-72A0-9967-6660CB0A29CB}"/>
              </a:ext>
            </a:extLst>
          </p:cNvPr>
          <p:cNvSpPr txBox="1"/>
          <p:nvPr/>
        </p:nvSpPr>
        <p:spPr>
          <a:xfrm>
            <a:off x="3527841" y="225569"/>
            <a:ext cx="51363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Memorial Descritivo do Projeto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1FABF52-F863-B9E6-3D3F-80860289DBA5}"/>
              </a:ext>
            </a:extLst>
          </p:cNvPr>
          <p:cNvSpPr txBox="1"/>
          <p:nvPr/>
        </p:nvSpPr>
        <p:spPr>
          <a:xfrm>
            <a:off x="152399" y="2971201"/>
            <a:ext cx="11887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1. Introdução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 projeto tem como objetivo desenvolver uma estufa voltada para o cultivo de tomate e berinjela, mostrando suas características estruturais, materiais utilizados e o sistema de irrigação empregado. O objetivo é garantir um ambiente controlado para maximizar a produtividade e qualidade das culturas, minimizando impactos externos e desperdícios. </a:t>
            </a:r>
          </a:p>
          <a:p>
            <a:pPr algn="just"/>
            <a:r>
              <a:rPr lang="pt-BR" dirty="0"/>
              <a:t>O projeto também contempla um prédio contendo salas para reuniões e estudos, vestiários e depósitos de materiais e equipamentos, promovendo o conforto ideal para os colaboradores e visitantes.</a:t>
            </a:r>
          </a:p>
        </p:txBody>
      </p:sp>
    </p:spTree>
    <p:extLst>
      <p:ext uri="{BB962C8B-B14F-4D97-AF65-F5344CB8AC3E}">
        <p14:creationId xmlns:p14="http://schemas.microsoft.com/office/powerpoint/2010/main" val="1122288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27F49-AB98-46D8-EE47-2C9AA7EA4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49C8676B-93BD-DC9D-A874-66E49F1FBFDB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7263DFC-66C8-87B2-43F2-4B5239AF5088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Memorial Descritivo do projeto, que contempla a estrutura e também as culturas cultivadas.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3078CAE-0BBC-1E0A-0E8E-3796C946CDB5}"/>
              </a:ext>
            </a:extLst>
          </p:cNvPr>
          <p:cNvSpPr txBox="1"/>
          <p:nvPr/>
        </p:nvSpPr>
        <p:spPr>
          <a:xfrm>
            <a:off x="3527841" y="225569"/>
            <a:ext cx="51363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Memorial Descritivo do Projeto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A9FA6CB4-655C-2B96-7D3F-E13E4B3E4DC0}"/>
              </a:ext>
            </a:extLst>
          </p:cNvPr>
          <p:cNvSpPr txBox="1"/>
          <p:nvPr/>
        </p:nvSpPr>
        <p:spPr>
          <a:xfrm>
            <a:off x="176463" y="1337983"/>
            <a:ext cx="1201553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2.Descrição do Projeto da Estufa</a:t>
            </a:r>
          </a:p>
          <a:p>
            <a:pPr algn="just"/>
            <a:r>
              <a:rPr lang="pt-BR" dirty="0"/>
              <a:t>2.1. Dimensões da Estufa</a:t>
            </a:r>
          </a:p>
          <a:p>
            <a:pPr algn="just"/>
            <a:r>
              <a:rPr lang="pt-BR" dirty="0"/>
              <a:t>	• Comprimento: 22 metros </a:t>
            </a:r>
          </a:p>
          <a:p>
            <a:pPr algn="just"/>
            <a:r>
              <a:rPr lang="pt-BR" dirty="0"/>
              <a:t>	• Largura: 7,5 metros.</a:t>
            </a:r>
          </a:p>
          <a:p>
            <a:pPr algn="just"/>
            <a:r>
              <a:rPr lang="pt-BR" dirty="0"/>
              <a:t>	• Altura: 3 metros de pé-direito.</a:t>
            </a:r>
          </a:p>
          <a:p>
            <a:pPr algn="just"/>
            <a:r>
              <a:rPr lang="pt-BR" dirty="0"/>
              <a:t>2.2. Layout Interno</a:t>
            </a:r>
          </a:p>
          <a:p>
            <a:pPr algn="just"/>
            <a:r>
              <a:rPr lang="pt-BR" dirty="0"/>
              <a:t>	• Canteiros:</a:t>
            </a:r>
          </a:p>
          <a:p>
            <a:pPr algn="just"/>
            <a:r>
              <a:rPr lang="pt-BR" dirty="0"/>
              <a:t>		Tomates: 22 x 2,75 m (60,5 m²).</a:t>
            </a:r>
          </a:p>
          <a:p>
            <a:pPr algn="just"/>
            <a:r>
              <a:rPr lang="pt-BR" dirty="0"/>
              <a:t>		Berinjelas: 22 x 2,75 m (60,5 m²).</a:t>
            </a:r>
          </a:p>
          <a:p>
            <a:pPr algn="just"/>
            <a:r>
              <a:rPr lang="pt-BR" dirty="0"/>
              <a:t>	• Caminhos:</a:t>
            </a:r>
          </a:p>
          <a:p>
            <a:pPr algn="just"/>
            <a:r>
              <a:rPr lang="pt-BR" dirty="0"/>
              <a:t>		Central: 1 metro de largura, preenchidos com pedra brita, para circulação de pessoas.</a:t>
            </a:r>
          </a:p>
          <a:p>
            <a:pPr algn="just"/>
            <a:r>
              <a:rPr lang="pt-BR" dirty="0"/>
              <a:t>		Laterais: 0,50 metros de largura, preenchidos com pedra brita, para circulação de pessoas.</a:t>
            </a:r>
          </a:p>
          <a:p>
            <a:pPr algn="just"/>
            <a:r>
              <a:rPr lang="pt-BR" dirty="0"/>
              <a:t>2.3. Estrutura</a:t>
            </a:r>
          </a:p>
          <a:p>
            <a:pPr algn="just"/>
            <a:r>
              <a:rPr lang="pt-BR" dirty="0"/>
              <a:t>	• Cobertura: Polietileno transparente de 150 micras, tratado com aditivos UV.</a:t>
            </a:r>
          </a:p>
          <a:p>
            <a:pPr algn="just"/>
            <a:r>
              <a:rPr lang="pt-BR" dirty="0"/>
              <a:t>	• Pilares: Aço galvanizado 20x20 cm, com altura de 3 metros.</a:t>
            </a:r>
          </a:p>
          <a:p>
            <a:pPr algn="just"/>
            <a:r>
              <a:rPr lang="pt-BR" dirty="0"/>
              <a:t>	• Estrutura de cobertura: Aço galvanizado 10x10 cm.</a:t>
            </a:r>
          </a:p>
          <a:p>
            <a:pPr algn="just"/>
            <a:r>
              <a:rPr lang="pt-BR" dirty="0"/>
              <a:t>	• Sapatas de concreto: Dimensões de 0,40 x 0,40 x 0,80 metros, para fixação e estabilidade da estrutura.</a:t>
            </a:r>
          </a:p>
          <a:p>
            <a:pPr algn="just"/>
            <a:r>
              <a:rPr lang="pt-BR" dirty="0"/>
              <a:t>	• Proteção lateral: Telas de sombreamento em nylon.</a:t>
            </a:r>
          </a:p>
          <a:p>
            <a:pPr algn="just"/>
            <a:r>
              <a:rPr lang="pt-BR" dirty="0"/>
              <a:t>2.4. Ventilação</a:t>
            </a:r>
          </a:p>
          <a:p>
            <a:pPr algn="just"/>
            <a:r>
              <a:rPr lang="pt-BR" dirty="0"/>
              <a:t>	• Lanternim fixo 0,20m: Permite circulação natural do ar, prevenindo calor e reduzindo a umidade interna.</a:t>
            </a:r>
          </a:p>
        </p:txBody>
      </p:sp>
    </p:spTree>
    <p:extLst>
      <p:ext uri="{BB962C8B-B14F-4D97-AF65-F5344CB8AC3E}">
        <p14:creationId xmlns:p14="http://schemas.microsoft.com/office/powerpoint/2010/main" val="617681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C66CD-8E42-076C-4170-0071F9F76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200BF460-B6EF-1A43-A54C-38DC2CDA0D38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C1AA60E-B6F5-91BE-9AC2-A9CB9468066C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Memorial Descritivo do projeto, que contempla a estrutura e também as culturas cultivadas.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C96001E-F323-3983-193B-351E790DC29A}"/>
              </a:ext>
            </a:extLst>
          </p:cNvPr>
          <p:cNvSpPr txBox="1"/>
          <p:nvPr/>
        </p:nvSpPr>
        <p:spPr>
          <a:xfrm>
            <a:off x="3527841" y="225569"/>
            <a:ext cx="51363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Memorial Descritivo do Projeto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D7D05CB-AE87-20B0-BD25-E3877E0A9486}"/>
              </a:ext>
            </a:extLst>
          </p:cNvPr>
          <p:cNvSpPr txBox="1"/>
          <p:nvPr/>
        </p:nvSpPr>
        <p:spPr>
          <a:xfrm>
            <a:off x="112295" y="1288804"/>
            <a:ext cx="1207970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3.Descrição do Projeto do sistema de Irrigação e Casa de Bomba</a:t>
            </a:r>
          </a:p>
          <a:p>
            <a:pPr algn="just"/>
            <a:r>
              <a:rPr lang="pt-BR" dirty="0"/>
              <a:t>3.1. Tipo de Irrigação: Gotejamento</a:t>
            </a:r>
          </a:p>
          <a:p>
            <a:pPr algn="just"/>
            <a:r>
              <a:rPr lang="pt-BR" dirty="0"/>
              <a:t>	A irrigação por gotejamento é ideal para culturas como tomate e berinjela, pois fornece água diretamente na base das plantas, promovendo eficiência hídrica e evitando doenças causadas por excesso de umidade nas folhas e frutos.</a:t>
            </a:r>
          </a:p>
          <a:p>
            <a:pPr marL="898525" indent="-285750" algn="just">
              <a:buFont typeface="Arial" panose="020B0604020202020204" pitchFamily="34" charset="0"/>
              <a:buChar char="•"/>
            </a:pPr>
            <a:r>
              <a:rPr lang="pt-BR" dirty="0"/>
              <a:t>Tubos e conexões: Tamanho 1”</a:t>
            </a:r>
          </a:p>
          <a:p>
            <a:pPr marL="898525" indent="-285750" algn="just">
              <a:buFont typeface="Arial" panose="020B0604020202020204" pitchFamily="34" charset="0"/>
              <a:buChar char="•"/>
            </a:pPr>
            <a:r>
              <a:rPr lang="pt-BR" dirty="0"/>
              <a:t>Distância entre tubos: 1 metro (mesma distância das linhas do plantio)</a:t>
            </a:r>
          </a:p>
          <a:p>
            <a:pPr marL="898525" indent="-285750" algn="just">
              <a:buFont typeface="Arial" panose="020B0604020202020204" pitchFamily="34" charset="0"/>
              <a:buChar char="•"/>
            </a:pPr>
            <a:r>
              <a:rPr lang="pt-BR" dirty="0"/>
              <a:t>Reservatório de água: Instalado para abastecer o sistema de maneira eficiente, caixa d’água de fibra de vidro com a capacidade para 10.000 litros e tratamento interno antibacteriano. Medidas: 2m de base x 2,63m na tampa x 2,69m de altura.</a:t>
            </a:r>
          </a:p>
          <a:p>
            <a:pPr marL="898525" indent="-285750" algn="just">
              <a:buFont typeface="Arial" panose="020B0604020202020204" pitchFamily="34" charset="0"/>
              <a:buChar char="•"/>
            </a:pPr>
            <a:r>
              <a:rPr lang="pt-BR" dirty="0"/>
              <a:t>Casa de Bomba: Alvenaria de tijolo maciço, com parede de 0,15m de espessura. Altura da construção: 2,70m. Telhado em telha de barro apoiado em estrutura de madeira. Beiral de 0,70m. Porta de acesso: 0,70m x 2,10m em </a:t>
            </a:r>
            <a:r>
              <a:rPr lang="pt-BR" dirty="0" err="1"/>
              <a:t>metalon</a:t>
            </a:r>
            <a:r>
              <a:rPr lang="pt-BR" dirty="0"/>
              <a:t>.</a:t>
            </a:r>
          </a:p>
          <a:p>
            <a:pPr marL="898525" indent="-285750" algn="just">
              <a:buFont typeface="Arial" panose="020B0604020202020204" pitchFamily="34" charset="0"/>
              <a:buChar char="•"/>
            </a:pPr>
            <a:r>
              <a:rPr lang="pt-BR" dirty="0"/>
              <a:t>Bomba: modelo de 3cv para movimentação água na irrigação.</a:t>
            </a:r>
          </a:p>
          <a:p>
            <a:pPr marL="898525" indent="-285750" algn="just">
              <a:buFont typeface="Arial" panose="020B0604020202020204" pitchFamily="34" charset="0"/>
              <a:buChar char="•"/>
            </a:pPr>
            <a:r>
              <a:rPr lang="pt-BR" dirty="0"/>
              <a:t>Componentes adicionais:</a:t>
            </a:r>
          </a:p>
          <a:p>
            <a:pPr algn="just"/>
            <a:r>
              <a:rPr lang="pt-BR" dirty="0"/>
              <a:t>		Gotejadores para controle preciso do fluxo de água.</a:t>
            </a:r>
          </a:p>
          <a:p>
            <a:pPr algn="just"/>
            <a:r>
              <a:rPr lang="pt-BR" dirty="0"/>
              <a:t>		Filtros para evitar entupimento.</a:t>
            </a:r>
          </a:p>
          <a:p>
            <a:pPr algn="just"/>
            <a:r>
              <a:rPr lang="pt-BR" dirty="0"/>
              <a:t>		Tubos de polietileno, resistentes à exposição solar e de fácil manutenção.</a:t>
            </a:r>
          </a:p>
          <a:p>
            <a:pPr algn="just"/>
            <a:r>
              <a:rPr lang="pt-BR" dirty="0"/>
              <a:t>3.2. Benefícios da Irrigação por Gotejamento</a:t>
            </a:r>
          </a:p>
          <a:p>
            <a:pPr marL="898525" indent="-352425" algn="just">
              <a:buFont typeface="Arial" panose="020B0604020202020204" pitchFamily="34" charset="0"/>
              <a:buChar char="•"/>
              <a:tabLst>
                <a:tab pos="898525" algn="l"/>
              </a:tabLst>
            </a:pPr>
            <a:r>
              <a:rPr lang="pt-BR" dirty="0"/>
              <a:t>Economia de água.</a:t>
            </a:r>
          </a:p>
          <a:p>
            <a:pPr marL="898525" indent="-352425" algn="just">
              <a:buFont typeface="Arial" panose="020B0604020202020204" pitchFamily="34" charset="0"/>
              <a:buChar char="•"/>
              <a:tabLst>
                <a:tab pos="898525" algn="l"/>
              </a:tabLst>
            </a:pPr>
            <a:r>
              <a:rPr lang="pt-BR" dirty="0"/>
              <a:t>Redução da incidência de pragas e doenças.</a:t>
            </a:r>
          </a:p>
          <a:p>
            <a:pPr marL="898525" indent="-352425" algn="just">
              <a:buFont typeface="Arial" panose="020B0604020202020204" pitchFamily="34" charset="0"/>
              <a:buChar char="•"/>
              <a:tabLst>
                <a:tab pos="898525" algn="l"/>
              </a:tabLst>
            </a:pPr>
            <a:r>
              <a:rPr lang="pt-BR" dirty="0"/>
              <a:t>Melhor aproveitamento de fertilizantes, podendo ser aplicados junto à água (fertirrigação).</a:t>
            </a:r>
          </a:p>
        </p:txBody>
      </p:sp>
    </p:spTree>
    <p:extLst>
      <p:ext uri="{BB962C8B-B14F-4D97-AF65-F5344CB8AC3E}">
        <p14:creationId xmlns:p14="http://schemas.microsoft.com/office/powerpoint/2010/main" val="2779513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91B19-3C3C-4A9A-DBCE-53555D05D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975C6D2E-237E-19F6-3C51-CBB75760C8E4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423C750-3EC1-F6A1-E606-783B2D1F427D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/>
              <a:t>Memorial Descritivo do projeto, que contempla a estrutura e também as culturas cultivadas.</a:t>
            </a:r>
            <a:endParaRPr lang="pt-BR" b="1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8932C39-B517-A8AB-3732-075728D9CF67}"/>
              </a:ext>
            </a:extLst>
          </p:cNvPr>
          <p:cNvSpPr txBox="1"/>
          <p:nvPr/>
        </p:nvSpPr>
        <p:spPr>
          <a:xfrm>
            <a:off x="3527841" y="225569"/>
            <a:ext cx="51363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Memorial Descritivo do Projeto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A1315B8-D6C3-16CA-CCA1-AFF152E1E090}"/>
              </a:ext>
            </a:extLst>
          </p:cNvPr>
          <p:cNvSpPr txBox="1"/>
          <p:nvPr/>
        </p:nvSpPr>
        <p:spPr>
          <a:xfrm>
            <a:off x="144379" y="1288804"/>
            <a:ext cx="1204762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4. Análise dos Materiais Utilizados</a:t>
            </a:r>
          </a:p>
          <a:p>
            <a:r>
              <a:rPr lang="pt-BR" dirty="0"/>
              <a:t>4.1. Estrutura de Aço Galvanizado</a:t>
            </a:r>
          </a:p>
          <a:p>
            <a:r>
              <a:rPr lang="pt-BR" dirty="0"/>
              <a:t>	• Razão da escolha: Alta durabilidade, resistência à corrosão e capacidade de suportar a carga da cobertura e ventos.</a:t>
            </a:r>
          </a:p>
          <a:p>
            <a:r>
              <a:rPr lang="pt-BR" dirty="0"/>
              <a:t>	• Impacto no projeto: Garantia de uma estrutura estável e de longa vida útil, mesmo em condições adversas.</a:t>
            </a:r>
          </a:p>
          <a:p>
            <a:r>
              <a:rPr lang="pt-BR" dirty="0"/>
              <a:t>4.2. Polietileno de 150 Micras na Cobertura</a:t>
            </a:r>
          </a:p>
          <a:p>
            <a:r>
              <a:rPr lang="pt-BR" dirty="0"/>
              <a:t>	• Razão da escolha:</a:t>
            </a:r>
          </a:p>
          <a:p>
            <a:r>
              <a:rPr lang="pt-BR" dirty="0"/>
              <a:t>		Alta transmissão de luz (essencial para a fotossíntese).</a:t>
            </a:r>
          </a:p>
          <a:p>
            <a:r>
              <a:rPr lang="pt-BR" dirty="0"/>
              <a:t>		Tratamento UV, prolongando sua durabilidade.</a:t>
            </a:r>
          </a:p>
          <a:p>
            <a:r>
              <a:rPr lang="pt-BR" dirty="0"/>
              <a:t>		Baixo custo em relação a outras coberturas.</a:t>
            </a:r>
          </a:p>
          <a:p>
            <a:r>
              <a:rPr lang="pt-BR" dirty="0"/>
              <a:t>		Impacto no projeto: Redução de danos causados por radiação solar direta e condições climáticas externas.</a:t>
            </a:r>
          </a:p>
          <a:p>
            <a:r>
              <a:rPr lang="pt-BR" dirty="0"/>
              <a:t>4.3. Tela de Sombreamento em Nylon nas Laterais</a:t>
            </a:r>
          </a:p>
          <a:p>
            <a:r>
              <a:rPr lang="pt-BR" dirty="0"/>
              <a:t>	• Razão da escolha: Protege contra pragas e insetos, como a </a:t>
            </a:r>
            <a:r>
              <a:rPr lang="pt-BR" dirty="0" err="1"/>
              <a:t>mosca-branca</a:t>
            </a:r>
            <a:r>
              <a:rPr lang="pt-BR" dirty="0"/>
              <a:t>, permitindo ventilação.</a:t>
            </a:r>
          </a:p>
          <a:p>
            <a:r>
              <a:rPr lang="pt-BR" dirty="0"/>
              <a:t>	• Impacto no projeto: Melhoria do microclima interno e redução de custos com defensivos agrícolas.</a:t>
            </a:r>
          </a:p>
          <a:p>
            <a:r>
              <a:rPr lang="pt-BR" dirty="0"/>
              <a:t>4.4. Sapatas de Concreto (0,80 x 0,40 m)</a:t>
            </a:r>
          </a:p>
          <a:p>
            <a:r>
              <a:rPr lang="pt-BR" dirty="0"/>
              <a:t>	• Razão da escolha: Sustentação e estabilidade da estrutura.</a:t>
            </a:r>
          </a:p>
          <a:p>
            <a:r>
              <a:rPr lang="pt-BR" dirty="0"/>
              <a:t>	• Impacto no projeto: Minimização de riscos de deslocamento da estufa devido a ventos ou irregularidades no solo.</a:t>
            </a:r>
          </a:p>
          <a:p>
            <a:r>
              <a:rPr lang="pt-BR" dirty="0"/>
              <a:t>4.5. Caminhos com Pedra Brita</a:t>
            </a:r>
          </a:p>
          <a:p>
            <a:r>
              <a:rPr lang="pt-BR" dirty="0"/>
              <a:t>	• Razão da escolha:</a:t>
            </a:r>
          </a:p>
          <a:p>
            <a:r>
              <a:rPr lang="pt-BR" dirty="0"/>
              <a:t>		Previne o acúmulo de lama e melhora a drenagem / Facilita o tráfego interno de pessoas e equipamentos.</a:t>
            </a:r>
          </a:p>
          <a:p>
            <a:r>
              <a:rPr lang="pt-BR" dirty="0"/>
              <a:t>	• Impacto no projeto: Maior eficiência operacional e conforto durante o manejo.</a:t>
            </a:r>
          </a:p>
        </p:txBody>
      </p:sp>
    </p:spTree>
    <p:extLst>
      <p:ext uri="{BB962C8B-B14F-4D97-AF65-F5344CB8AC3E}">
        <p14:creationId xmlns:p14="http://schemas.microsoft.com/office/powerpoint/2010/main" val="4059860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3AB6D-99C2-5E6C-C8DB-39584FC04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241BE87-0A69-2342-783E-E3651A8A3A78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800D321-5AB0-F19E-DF2F-D18DB2F63793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/>
              <a:t>Memorial Descritivo do projeto, que contempla a estrutura e também as culturas cultivadas.</a:t>
            </a:r>
            <a:endParaRPr lang="pt-BR" b="1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816531F-F68F-6C9A-A8BD-AFF08A168105}"/>
              </a:ext>
            </a:extLst>
          </p:cNvPr>
          <p:cNvSpPr txBox="1"/>
          <p:nvPr/>
        </p:nvSpPr>
        <p:spPr>
          <a:xfrm>
            <a:off x="3527841" y="225569"/>
            <a:ext cx="51363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Memorial Descritivo do Projeto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085BBFF-2537-43C5-5315-0BD0B6C525B0}"/>
              </a:ext>
            </a:extLst>
          </p:cNvPr>
          <p:cNvSpPr txBox="1"/>
          <p:nvPr/>
        </p:nvSpPr>
        <p:spPr>
          <a:xfrm>
            <a:off x="88230" y="1256720"/>
            <a:ext cx="1201553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5. Descrição do Projeto do Prédio</a:t>
            </a:r>
          </a:p>
          <a:p>
            <a:pPr algn="just"/>
            <a:r>
              <a:rPr lang="pt-BR" dirty="0"/>
              <a:t>5.1 Sala de Estudos: 5,70m x 3,00m com 10 baias de estudo;</a:t>
            </a:r>
          </a:p>
          <a:p>
            <a:pPr algn="just"/>
            <a:r>
              <a:rPr lang="pt-BR" dirty="0"/>
              <a:t>5.2 Vestiários: 5,20m x 2,93m.</a:t>
            </a:r>
          </a:p>
          <a:p>
            <a:pPr algn="just"/>
            <a:r>
              <a:rPr lang="pt-BR" dirty="0"/>
              <a:t>	• Feminino conta com 3 vasos sanitários, sendo 1 deles para acessibilidade. Possui armário individual com tranca para guarda de EPIs.;</a:t>
            </a:r>
          </a:p>
          <a:p>
            <a:pPr algn="just"/>
            <a:r>
              <a:rPr lang="pt-BR" dirty="0"/>
              <a:t>	• Masculino possui 2 vasos sanitários, sendo 1 para acessibilidade de deficientes, e 1 mictório suspenso.</a:t>
            </a:r>
          </a:p>
          <a:p>
            <a:pPr algn="just"/>
            <a:r>
              <a:rPr lang="pt-BR" dirty="0"/>
              <a:t>5.3 Sala de Reunião 5,70m x 5,70m com mesa de reunião para até 10 lugares. </a:t>
            </a:r>
          </a:p>
          <a:p>
            <a:pPr algn="just"/>
            <a:r>
              <a:rPr lang="pt-BR" dirty="0"/>
              <a:t>5.4 Depósito de materiais e equipamentos: 3,00m x 5,70m apto a receber armários e prateleiras para armazenamento de insumos e materiais. </a:t>
            </a:r>
          </a:p>
          <a:p>
            <a:pPr algn="just"/>
            <a:endParaRPr lang="pt-BR" dirty="0"/>
          </a:p>
          <a:p>
            <a:pPr algn="just"/>
            <a:r>
              <a:rPr lang="pt-BR" b="1" dirty="0"/>
              <a:t>6. Benefícios do Projeto</a:t>
            </a:r>
          </a:p>
          <a:p>
            <a:pPr algn="just"/>
            <a:r>
              <a:rPr lang="pt-BR" dirty="0"/>
              <a:t>	• Ambiente controlado: Proteção contra intempéries, pragas e doenças.</a:t>
            </a:r>
          </a:p>
          <a:p>
            <a:pPr algn="just"/>
            <a:r>
              <a:rPr lang="pt-BR" dirty="0"/>
              <a:t>	• Eficiência operacional: Irrigação otimizada e espaços internos bem planejados.</a:t>
            </a:r>
          </a:p>
          <a:p>
            <a:pPr algn="just"/>
            <a:r>
              <a:rPr lang="pt-BR" dirty="0"/>
              <a:t>	• Maior produtividade: Condições ideais para o crescimento das culturas, com menor risco de perdas.</a:t>
            </a:r>
          </a:p>
          <a:p>
            <a:pPr algn="just"/>
            <a:r>
              <a:rPr lang="pt-BR" dirty="0"/>
              <a:t>	• Sustentabilidade: Uso eficiente de água e insumos, reduzindo impactos ambientais.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382B62A-2B3C-9F10-5D89-C77C4D830915}"/>
              </a:ext>
            </a:extLst>
          </p:cNvPr>
          <p:cNvSpPr txBox="1"/>
          <p:nvPr/>
        </p:nvSpPr>
        <p:spPr>
          <a:xfrm>
            <a:off x="88230" y="5424452"/>
            <a:ext cx="121037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7. Conclusão</a:t>
            </a:r>
          </a:p>
          <a:p>
            <a:pPr algn="just"/>
            <a:r>
              <a:rPr lang="pt-BR" dirty="0"/>
              <a:t>O projeto da estufa foi realizado para atender às exigências das culturas de tomate e berinjela, utilizando materiais de alta durabilidade e um sistema de irrigação eficiente. O layout bem planejado e o uso de componentes de qualidade garantem um ambiente produtivo, econômico e sustentável. A edificação foi projetada para eficiência nas atividades, e conforto dos ocupantes – seja na locomoção interna, quanto na permanência nos períodos de estudo / reunião. </a:t>
            </a:r>
          </a:p>
        </p:txBody>
      </p:sp>
    </p:spTree>
    <p:extLst>
      <p:ext uri="{BB962C8B-B14F-4D97-AF65-F5344CB8AC3E}">
        <p14:creationId xmlns:p14="http://schemas.microsoft.com/office/powerpoint/2010/main" val="108419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C2434-45A3-15EC-8641-F50CEB421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FD806BB-B087-A626-6BE8-7A78D5EC740E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56BFBFE-8473-4886-7F9A-717D16508B11}"/>
              </a:ext>
            </a:extLst>
          </p:cNvPr>
          <p:cNvSpPr txBox="1"/>
          <p:nvPr/>
        </p:nvSpPr>
        <p:spPr>
          <a:xfrm>
            <a:off x="5364137" y="227497"/>
            <a:ext cx="14637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Grupo 6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B22DD5F-31AE-BCAA-B101-6CCE01291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136379"/>
              </p:ext>
            </p:extLst>
          </p:nvPr>
        </p:nvGraphicFramePr>
        <p:xfrm>
          <a:off x="838200" y="2005883"/>
          <a:ext cx="10515600" cy="3851546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1433334896"/>
                    </a:ext>
                  </a:extLst>
                </a:gridCol>
              </a:tblGrid>
              <a:tr h="2699361">
                <a:tc>
                  <a:txBody>
                    <a:bodyPr/>
                    <a:lstStyle/>
                    <a:p>
                      <a:pPr marL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effectLst/>
                        </a:rPr>
                        <a:t>André </a:t>
                      </a:r>
                      <a:r>
                        <a:rPr lang="pt-BR" sz="1600" b="1" dirty="0" err="1">
                          <a:effectLst/>
                        </a:rPr>
                        <a:t>Buzatto</a:t>
                      </a:r>
                      <a:endParaRPr lang="pt-BR" sz="1600" b="1" dirty="0">
                        <a:effectLst/>
                      </a:endParaRPr>
                    </a:p>
                    <a:p>
                      <a:pPr marL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effectLst/>
                        </a:rPr>
                        <a:t>Edimar </a:t>
                      </a:r>
                      <a:r>
                        <a:rPr lang="pt-BR" sz="1600" b="1" dirty="0" err="1">
                          <a:effectLst/>
                        </a:rPr>
                        <a:t>Bortoluci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Flavio da Silva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Grazielli Galvão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João Victor da Cunha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Marcelo </a:t>
                      </a:r>
                      <a:r>
                        <a:rPr lang="pt-BR" sz="1600" b="1" dirty="0" err="1">
                          <a:effectLst/>
                        </a:rPr>
                        <a:t>Rosarin</a:t>
                      </a:r>
                      <a:r>
                        <a:rPr lang="pt-BR" sz="1600" b="1" dirty="0">
                          <a:effectLst/>
                        </a:rPr>
                        <a:t> Alves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Nayara Nogueira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Otávio de Faria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Raquel de Paula</a:t>
                      </a:r>
                      <a:br>
                        <a:rPr lang="pt-BR" sz="1600" b="1" dirty="0">
                          <a:effectLst/>
                        </a:rPr>
                      </a:br>
                      <a:r>
                        <a:rPr lang="pt-BR" sz="1600" b="1" dirty="0">
                          <a:effectLst/>
                        </a:rPr>
                        <a:t>Sabrina de Freitas</a:t>
                      </a:r>
                    </a:p>
                  </a:txBody>
                  <a:tcPr marL="79393" marR="79393" marT="39696" marB="39696">
                    <a:lnL w="12700" cap="flat" cmpd="sng" algn="ctr">
                      <a:solidFill>
                        <a:srgbClr val="50FF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FF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FF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FF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129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784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5C21E-BA9E-EEF6-EA02-77FC8CE0D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277E80B5-7BD3-43A7-F2A3-87B2E3DF0F8B}"/>
              </a:ext>
            </a:extLst>
          </p:cNvPr>
          <p:cNvGrpSpPr/>
          <p:nvPr/>
        </p:nvGrpSpPr>
        <p:grpSpPr>
          <a:xfrm>
            <a:off x="0" y="0"/>
            <a:ext cx="12192000" cy="1008993"/>
            <a:chOff x="0" y="0"/>
            <a:chExt cx="12192000" cy="1008993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E1565959-BCC1-655B-2EB4-5EC58CF6E2FA}"/>
                </a:ext>
              </a:extLst>
            </p:cNvPr>
            <p:cNvSpPr/>
            <p:nvPr/>
          </p:nvSpPr>
          <p:spPr>
            <a:xfrm>
              <a:off x="0" y="0"/>
              <a:ext cx="12192000" cy="100899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15219619-C990-CFD9-A2F4-38F958C7D247}"/>
                </a:ext>
              </a:extLst>
            </p:cNvPr>
            <p:cNvSpPr txBox="1"/>
            <p:nvPr/>
          </p:nvSpPr>
          <p:spPr>
            <a:xfrm>
              <a:off x="2774433" y="225887"/>
              <a:ext cx="664313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3000" b="1" dirty="0">
                  <a:solidFill>
                    <a:schemeClr val="tx2"/>
                  </a:solidFill>
                </a:rPr>
                <a:t>Croqui da Gleba com Estufa e Edificações</a:t>
              </a: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AB179CDF-D9EC-CBCB-A38E-DC8440DCE513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1. Croqui da gleba com indicação dos elementos construídos, da área destinada à estufa e à edificação (somente à mão).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CF8848B-B16C-1255-F1F1-25BCAAC084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2"/>
          <a:stretch/>
        </p:blipFill>
        <p:spPr>
          <a:xfrm rot="5400000">
            <a:off x="3466674" y="-1360694"/>
            <a:ext cx="5258651" cy="1070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9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C4B22-5940-108C-5A79-0E050DACE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900C4FA-300C-6E2C-58A9-347031F66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093" y="1473470"/>
            <a:ext cx="9335814" cy="514915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2BE97E6F-39A9-D5E4-8427-4E97CB72389C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E5E05C2-5BEC-D2E1-F9D8-448072F53EE9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1. Croqui da gleba com indicação dos elementos construídos, da área destinada à estufa e à edificação.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2EDD2B5-1EEB-204B-A3D4-3FA839227C5B}"/>
              </a:ext>
            </a:extLst>
          </p:cNvPr>
          <p:cNvSpPr txBox="1"/>
          <p:nvPr/>
        </p:nvSpPr>
        <p:spPr>
          <a:xfrm>
            <a:off x="2774434" y="227497"/>
            <a:ext cx="6643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Croqui da Gleba com Estufa e Edificações</a:t>
            </a:r>
          </a:p>
        </p:txBody>
      </p:sp>
    </p:spTree>
    <p:extLst>
      <p:ext uri="{BB962C8B-B14F-4D97-AF65-F5344CB8AC3E}">
        <p14:creationId xmlns:p14="http://schemas.microsoft.com/office/powerpoint/2010/main" val="138448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D0F96-B1F1-8F5A-6E47-80BDF574D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10E41996-CC52-C6FA-1083-84E7C5DFDDF4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B0584EC-C95A-5798-3EEE-1D61E6A34789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1. Croqui da gleba com indicação dos elementos construídos, da área destinada à estufa e à edificação.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939D521-6879-BE06-737D-A9050C4AC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780" y="1606374"/>
            <a:ext cx="9632440" cy="4685287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292381B3-FDB4-3AA2-3A46-A14EC77EADA7}"/>
              </a:ext>
            </a:extLst>
          </p:cNvPr>
          <p:cNvSpPr txBox="1"/>
          <p:nvPr/>
        </p:nvSpPr>
        <p:spPr>
          <a:xfrm>
            <a:off x="2774434" y="227497"/>
            <a:ext cx="6643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Croqui da Gleba com Estufa e Edificações</a:t>
            </a:r>
          </a:p>
        </p:txBody>
      </p:sp>
    </p:spTree>
    <p:extLst>
      <p:ext uri="{BB962C8B-B14F-4D97-AF65-F5344CB8AC3E}">
        <p14:creationId xmlns:p14="http://schemas.microsoft.com/office/powerpoint/2010/main" val="392585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B0938-33DA-3DCA-02B6-1627C57B6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76AFD4B2-CC43-8C68-4909-4045951A29DF}"/>
              </a:ext>
            </a:extLst>
          </p:cNvPr>
          <p:cNvGrpSpPr/>
          <p:nvPr/>
        </p:nvGrpSpPr>
        <p:grpSpPr>
          <a:xfrm>
            <a:off x="0" y="0"/>
            <a:ext cx="12192000" cy="1008993"/>
            <a:chOff x="0" y="0"/>
            <a:chExt cx="12192000" cy="1008993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24446B03-8D2E-65EA-6E86-372904F63FA1}"/>
                </a:ext>
              </a:extLst>
            </p:cNvPr>
            <p:cNvSpPr/>
            <p:nvPr/>
          </p:nvSpPr>
          <p:spPr>
            <a:xfrm>
              <a:off x="0" y="0"/>
              <a:ext cx="12192000" cy="100899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47B49E12-6B29-2D6C-7488-D2EBE9B40262}"/>
                </a:ext>
              </a:extLst>
            </p:cNvPr>
            <p:cNvSpPr txBox="1"/>
            <p:nvPr/>
          </p:nvSpPr>
          <p:spPr>
            <a:xfrm>
              <a:off x="3949917" y="227497"/>
              <a:ext cx="42921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3000" b="1" dirty="0">
                  <a:solidFill>
                    <a:schemeClr val="tx2"/>
                  </a:solidFill>
                </a:rPr>
                <a:t>Planta Baixa da Edificação</a:t>
              </a: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65670C2F-2FAF-BCFA-1BB8-DB2503907A03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2. Planta Baixa da Edificação em escala 1:100 (a mão e de forma digital).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862D01E-FC79-4E69-DFB3-A7530F6488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827"/>
          <a:stretch/>
        </p:blipFill>
        <p:spPr>
          <a:xfrm>
            <a:off x="287311" y="1418898"/>
            <a:ext cx="11617377" cy="527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15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D0F28-5561-3075-AE0C-5741CF5F6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2AAB1783-3C58-BECA-F52E-DEDB0AFFD085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9901E34-43D7-0C97-A370-913B914BD3CD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2. Planta Baixa da Edificação em escala 1:100 (a mão e de forma digital).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47DDA06-271B-A85D-44F6-0D3793220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465"/>
            <a:ext cx="12192000" cy="4444584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B96BEBF0-48B5-CC49-5903-C1E9B4765EB1}"/>
              </a:ext>
            </a:extLst>
          </p:cNvPr>
          <p:cNvSpPr txBox="1"/>
          <p:nvPr/>
        </p:nvSpPr>
        <p:spPr>
          <a:xfrm>
            <a:off x="3949918" y="227497"/>
            <a:ext cx="42921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Planta Baixa da Edificação</a:t>
            </a:r>
          </a:p>
        </p:txBody>
      </p:sp>
    </p:spTree>
    <p:extLst>
      <p:ext uri="{BB962C8B-B14F-4D97-AF65-F5344CB8AC3E}">
        <p14:creationId xmlns:p14="http://schemas.microsoft.com/office/powerpoint/2010/main" val="124103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519CB-560C-2508-E61F-BDE56EF7C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5EF6251-36A2-C63D-BCA1-4E3D151F5246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F8C24B5-4E98-F768-5100-D6CD9831CE1E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3. Corte Transversal e Longitudinal da Edificação em escala 1:100 (somente digital).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3536DA1-56CF-0FF8-F482-407104E16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8898"/>
            <a:ext cx="12192000" cy="543910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066B26C4-BD0E-9B9F-26BA-B7840236C494}"/>
              </a:ext>
            </a:extLst>
          </p:cNvPr>
          <p:cNvSpPr txBox="1"/>
          <p:nvPr/>
        </p:nvSpPr>
        <p:spPr>
          <a:xfrm>
            <a:off x="119920" y="1293876"/>
            <a:ext cx="23534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rgbClr val="FF0000"/>
                </a:solidFill>
              </a:rPr>
              <a:t>Edificação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84C7BD0-601E-936C-2F6C-9459528F7271}"/>
              </a:ext>
            </a:extLst>
          </p:cNvPr>
          <p:cNvSpPr txBox="1"/>
          <p:nvPr/>
        </p:nvSpPr>
        <p:spPr>
          <a:xfrm>
            <a:off x="4413359" y="227497"/>
            <a:ext cx="33652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Cortes da Edificação</a:t>
            </a:r>
          </a:p>
        </p:txBody>
      </p:sp>
    </p:spTree>
    <p:extLst>
      <p:ext uri="{BB962C8B-B14F-4D97-AF65-F5344CB8AC3E}">
        <p14:creationId xmlns:p14="http://schemas.microsoft.com/office/powerpoint/2010/main" val="471642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A9BD5-A923-1676-07B3-CA6315E18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AD005A0-47AB-F8AB-D259-E45B3586C7F0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DC1FE69-6B19-1E99-09E0-6EB60516672C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3. Corte Transversal e Longitudinal da Edificação em escala 1:100 (somente digital).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93801BB-87AF-06C7-6594-E8851D5FE280}"/>
              </a:ext>
            </a:extLst>
          </p:cNvPr>
          <p:cNvSpPr txBox="1"/>
          <p:nvPr/>
        </p:nvSpPr>
        <p:spPr>
          <a:xfrm>
            <a:off x="104930" y="1293876"/>
            <a:ext cx="2383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rgbClr val="FF0000"/>
                </a:solidFill>
              </a:rPr>
              <a:t>Estufa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BDA88322-3AE4-71C2-2506-38C600189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8850"/>
            <a:ext cx="12192000" cy="5149150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FB4F85D-AE7B-8373-7A15-ED10AA84C09E}"/>
              </a:ext>
            </a:extLst>
          </p:cNvPr>
          <p:cNvSpPr txBox="1"/>
          <p:nvPr/>
        </p:nvSpPr>
        <p:spPr>
          <a:xfrm>
            <a:off x="4413359" y="222427"/>
            <a:ext cx="33652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Cortes da Edificação</a:t>
            </a:r>
          </a:p>
        </p:txBody>
      </p:sp>
    </p:spTree>
    <p:extLst>
      <p:ext uri="{BB962C8B-B14F-4D97-AF65-F5344CB8AC3E}">
        <p14:creationId xmlns:p14="http://schemas.microsoft.com/office/powerpoint/2010/main" val="2550456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3002F2-0971-38A0-5EC7-85A62F57B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490398F2-B312-2317-F989-071EB9413C69}"/>
              </a:ext>
            </a:extLst>
          </p:cNvPr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B6686D-8DA0-1DA4-A182-69ACF3228E57}"/>
              </a:ext>
            </a:extLst>
          </p:cNvPr>
          <p:cNvSpPr txBox="1"/>
          <p:nvPr/>
        </p:nvSpPr>
        <p:spPr>
          <a:xfrm>
            <a:off x="0" y="91947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/>
            <a:r>
              <a:rPr lang="pt-BR" b="1" dirty="0"/>
              <a:t>4. Fachada Principal da Edificação em escala 1:100 (somente digital)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334D662-4015-5DFE-FFE8-AD1B47DF3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8804"/>
            <a:ext cx="12192000" cy="5569196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6B32422-C2C9-3470-1B0D-93A755B88218}"/>
              </a:ext>
            </a:extLst>
          </p:cNvPr>
          <p:cNvSpPr txBox="1"/>
          <p:nvPr/>
        </p:nvSpPr>
        <p:spPr>
          <a:xfrm>
            <a:off x="3543302" y="225569"/>
            <a:ext cx="5105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tx2"/>
                </a:solidFill>
              </a:rPr>
              <a:t>Fachada Principal da Edificação</a:t>
            </a:r>
          </a:p>
        </p:txBody>
      </p:sp>
    </p:spTree>
    <p:extLst>
      <p:ext uri="{BB962C8B-B14F-4D97-AF65-F5344CB8AC3E}">
        <p14:creationId xmlns:p14="http://schemas.microsoft.com/office/powerpoint/2010/main" val="16537241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1392</Words>
  <Application>Microsoft Office PowerPoint</Application>
  <PresentationFormat>Widescreen</PresentationFormat>
  <Paragraphs>108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</cp:revision>
  <dcterms:created xsi:type="dcterms:W3CDTF">2024-11-27T11:16:32Z</dcterms:created>
  <dcterms:modified xsi:type="dcterms:W3CDTF">2024-11-28T00:04:50Z</dcterms:modified>
</cp:coreProperties>
</file>