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3" r:id="rId5"/>
    <p:sldId id="264" r:id="rId6"/>
    <p:sldId id="271" r:id="rId7"/>
    <p:sldId id="261" r:id="rId8"/>
    <p:sldId id="273" r:id="rId9"/>
    <p:sldId id="262" r:id="rId10"/>
    <p:sldId id="265" r:id="rId11"/>
    <p:sldId id="272" r:id="rId12"/>
    <p:sldId id="275" r:id="rId13"/>
    <p:sldId id="276" r:id="rId14"/>
    <p:sldId id="266" r:id="rId15"/>
    <p:sldId id="267" r:id="rId16"/>
    <p:sldId id="274" r:id="rId17"/>
    <p:sldId id="277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5FC88C-EB83-59F7-9C64-C00C340AB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7651EA0-FECC-B8C6-BFEC-BBD0E80CE3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98E59AA-FA68-537C-1349-ED2710FAB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DDA083-073B-568D-9DC7-8C9388BE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7E77EC7-CE13-2703-0C33-FF58708C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527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8AD18E-0F66-61F4-A6C7-4EADBDA58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22F22D-1F03-E8E2-4D30-DA554EFF8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D63617-72D7-C162-6E21-4C3AED76E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6C0BB0-710B-B8F0-DD5E-DB1087FC0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7A31527-521B-FF47-1E01-69D8DC70A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81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A990EBE-A817-3338-75FF-71DE04578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2EF4D57-25E6-7EAD-27AA-2694E4138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4FDB08-9327-C270-5AD2-134204AE7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5A5BD3-0287-1234-B948-2E49399F2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CCFDB4-7225-4CBA-3B0C-2E6F2F059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44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E91952-3880-8969-1CDA-12D3CE67F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6808C3-A161-B1D9-06F3-B5B591CD5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BECCCC9-5089-35F6-4A7E-F69C4884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F4BBE4-19F6-CF2A-7001-471C1F705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2D89BA2-D23E-50B9-4A61-1D983FFD1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344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138158-4F21-AA66-6AA1-A91717086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B03F5AF-D73F-F8B6-1718-E85444A15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6411BF-8538-29CB-AACD-1DCDF2E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28511A-9547-DF8E-725E-31B8CBCDC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6CF1D4-B13F-DB7D-8A7D-1EC720AD6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88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056237-E7BB-1574-4B7A-10B1EF1DC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772521-58F9-26E4-CAFF-EF1049CBF5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3A212FF-345E-8E13-2964-CBAD996D4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785B830-968E-C59E-C905-D9784020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128E41F-7FA3-74AA-A95C-A0C0EEE3F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1C11761-C46E-7067-89C1-60AEDC1F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85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26E81-C8DD-B94F-98A3-DA85605B4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0D31CD-2AF6-80B9-338E-819209AA9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1850D7A-321B-CFB0-82BB-76D6DC056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1B03850-D910-45B8-17B7-4C626F3828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06749E6-D12E-7699-CBA9-4A887DECEC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1F19C74-54B5-BED9-E218-4E0F0ED7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310699D-7B3E-1628-A7AD-27B1694A6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F59AAEB-3725-AD82-69AE-F5352E7A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464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4023F-D1C3-7141-35C2-62CB5479B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78FF66E-CEE7-3E70-ADF6-F5880FD9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103C632-3366-C009-395F-8F49AAD77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3A531F0-4368-A742-5BDB-4D2FA476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571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1B05DAC-9DEA-56BE-F0A4-C12D7127D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22FAF98-21BB-A64E-E89F-740AF0E9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F94255-DA52-7A26-F85E-6B9DE1E7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840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15FBE0-E402-F64E-84E0-08D399E5F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0806EF-46C6-F5F1-DB8B-44F6AC84C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10A1EFC-01A6-ED06-9EC7-90B4F6BFD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BFEE81-99AE-1EB2-21D3-B967F3C0F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CD63876-EA48-AD2C-8910-E338D8ED4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090A4B-2239-77F2-EF13-42763E3B4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289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0BE2D9-A44E-1CAC-8FEF-23E2F6791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1813000-E755-3A12-C62C-0E3CA8333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0B0572-6ECB-42AF-FF60-694D3F45F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DF4571-4392-FE7A-BBCF-1FF7DE9BA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B8A787-76D4-66A2-063C-D2830E050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C7039D3-D346-CAAF-92F7-9E5027BCF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46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D72A80A-76DE-9292-1BBA-620B87F12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742E1F7-9D20-FCC7-A05E-4601E031E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E8CB5D-0B4B-5DEA-A2BD-6E5CB8925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8AE4-A2EB-4330-AB51-A0AC10F71B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1100ED-D5E7-10F9-E310-39B4379A0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B42353-A9E0-F8EE-A0D3-1F49DD0A8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2BC1-12B4-4FD9-AAF8-B7CFCA244E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60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6549FCA-C295-5046-CC62-FF833C209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179" y="18690"/>
            <a:ext cx="6290821" cy="682062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D975B3E-F551-ED35-0789-2E0D13E36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90"/>
            <a:ext cx="5901179" cy="68393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19BD424-438C-A173-87D8-8B65EB1B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984" y="4552502"/>
            <a:ext cx="10539167" cy="132556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bg1"/>
                </a:solidFill>
                <a:highlight>
                  <a:srgbClr val="0000FF"/>
                </a:highlight>
              </a:rPr>
              <a:t>ESTATISTÍCA E EXPERIMENTAÇÃO AGRÍCOLA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34AAF42-4182-24FE-8D02-9315EF127A5D}"/>
              </a:ext>
            </a:extLst>
          </p:cNvPr>
          <p:cNvSpPr txBox="1"/>
          <p:nvPr/>
        </p:nvSpPr>
        <p:spPr>
          <a:xfrm>
            <a:off x="5056238" y="3429000"/>
            <a:ext cx="2079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  <a:highlight>
                  <a:srgbClr val="0000FF"/>
                </a:highlight>
              </a:rPr>
              <a:t>MATÉRIA</a:t>
            </a:r>
            <a:r>
              <a:rPr lang="pt-BR" sz="3200" dirty="0">
                <a:highlight>
                  <a:srgbClr val="FFFF00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09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DD8C7A9-F26F-BD57-C2A5-527C44CC888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E02ED92-7006-44F0-B39D-BF8FA759719C}"/>
              </a:ext>
            </a:extLst>
          </p:cNvPr>
          <p:cNvSpPr txBox="1"/>
          <p:nvPr/>
        </p:nvSpPr>
        <p:spPr>
          <a:xfrm>
            <a:off x="3396007" y="1290283"/>
            <a:ext cx="60944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EXPERIMENTO 2  PONTOS AVALIADOS 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endParaRPr lang="pt-BR" sz="2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NUMERO DE SEMENTES GERMINDAS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CLASSIFICAÇÃO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NOTA 1 SEMENTES QUE NÃO NASCERAM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NOTA 2 SEMENTES QUE NASCERAM MAIS NÃO SE DESENVOLVERAM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NOTA 3  GERMINAÇÃO COMPLETA </a:t>
            </a:r>
          </a:p>
        </p:txBody>
      </p:sp>
    </p:spTree>
    <p:extLst>
      <p:ext uri="{BB962C8B-B14F-4D97-AF65-F5344CB8AC3E}">
        <p14:creationId xmlns:p14="http://schemas.microsoft.com/office/powerpoint/2010/main" val="813732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85E6B940-32E7-D03D-4BD1-B4539F4B4338}"/>
              </a:ext>
            </a:extLst>
          </p:cNvPr>
          <p:cNvSpPr/>
          <p:nvPr/>
        </p:nvSpPr>
        <p:spPr>
          <a:xfrm>
            <a:off x="0" y="19664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FED215F-160E-CB10-B171-ED40B70E1BFC}"/>
              </a:ext>
            </a:extLst>
          </p:cNvPr>
          <p:cNvSpPr txBox="1"/>
          <p:nvPr/>
        </p:nvSpPr>
        <p:spPr>
          <a:xfrm>
            <a:off x="5307162" y="485775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GERMINADOR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5CF409E-FA56-AAAE-AA03-B24ECC13B0D7}"/>
              </a:ext>
            </a:extLst>
          </p:cNvPr>
          <p:cNvSpPr txBox="1"/>
          <p:nvPr/>
        </p:nvSpPr>
        <p:spPr>
          <a:xfrm>
            <a:off x="1020711" y="1283223"/>
            <a:ext cx="105123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GERMINADOR DE SEMENTES E UM DISPOSITIVO USADO PARA FACILITAR A GERMINAÇÃO EM CONDIÇÕES </a:t>
            </a:r>
          </a:p>
          <a:p>
            <a:r>
              <a:rPr lang="pt-BR" dirty="0">
                <a:solidFill>
                  <a:schemeClr val="bg1"/>
                </a:solidFill>
              </a:rPr>
              <a:t>CONTROLADAS, ELE  MANTEM A TEMPERATURA E UMIDADE IDEAL PARA QUE AS SEMENTES POSSAM BROTAR </a:t>
            </a:r>
          </a:p>
          <a:p>
            <a:r>
              <a:rPr lang="pt-BR" dirty="0">
                <a:solidFill>
                  <a:schemeClr val="bg1"/>
                </a:solidFill>
              </a:rPr>
              <a:t>DE MANEIRA EFICIENTE;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026" name="Picture 2" descr="Germinador de Sementes Mangelsdorf 248 litros Analógico  40º a 120ºC (CHC) (A5500-6) 110 ou 220 V">
            <a:extLst>
              <a:ext uri="{FF2B5EF4-FFF2-40B4-BE49-F238E27FC236}">
                <a16:creationId xmlns:a16="http://schemas.microsoft.com/office/drawing/2014/main" id="{DF9D48A7-FD7B-2535-CF08-5D18191E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434" y="2543573"/>
            <a:ext cx="3800475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BBB28AC-CC45-4C78-2E09-3D75D98597EC}"/>
              </a:ext>
            </a:extLst>
          </p:cNvPr>
          <p:cNvSpPr txBox="1"/>
          <p:nvPr/>
        </p:nvSpPr>
        <p:spPr>
          <a:xfrm>
            <a:off x="7879940" y="3766775"/>
            <a:ext cx="1683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Entre 25 e 26 °C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52CE7EF-6374-45BE-1335-73211D3CBA5E}"/>
              </a:ext>
            </a:extLst>
          </p:cNvPr>
          <p:cNvSpPr txBox="1"/>
          <p:nvPr/>
        </p:nvSpPr>
        <p:spPr>
          <a:xfrm>
            <a:off x="7879940" y="4136107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90%  UMIDADE RELATIVA (UR) </a:t>
            </a:r>
          </a:p>
        </p:txBody>
      </p:sp>
    </p:spTree>
    <p:extLst>
      <p:ext uri="{BB962C8B-B14F-4D97-AF65-F5344CB8AC3E}">
        <p14:creationId xmlns:p14="http://schemas.microsoft.com/office/powerpoint/2010/main" val="2729725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889AC-5D44-6BEC-EDE4-9780CF5D7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A6AE1302-A320-8595-A3D0-C7EAC94894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45E64633-A5A4-17FD-1D8F-2EA7DA988877}"/>
              </a:ext>
            </a:extLst>
          </p:cNvPr>
          <p:cNvSpPr txBox="1"/>
          <p:nvPr/>
        </p:nvSpPr>
        <p:spPr>
          <a:xfrm>
            <a:off x="1431965" y="2565778"/>
            <a:ext cx="4732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6B40CA3-C4CF-5268-B6A7-198017495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6" y="0"/>
            <a:ext cx="5791205" cy="521109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F1EB309-5058-805F-7557-451E02695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4" b="18763"/>
          <a:stretch/>
        </p:blipFill>
        <p:spPr>
          <a:xfrm rot="5400000">
            <a:off x="6498191" y="-354894"/>
            <a:ext cx="5211095" cy="5920885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E6328D3-D4B0-C6D9-DC79-C7844033E849}"/>
              </a:ext>
            </a:extLst>
          </p:cNvPr>
          <p:cNvSpPr txBox="1"/>
          <p:nvPr/>
        </p:nvSpPr>
        <p:spPr>
          <a:xfrm>
            <a:off x="127816" y="5437239"/>
            <a:ext cx="579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SEPARAÇÃO DE 25 SEMENTES PARA CADA AVALIAÇÃO SOMANDO 4 REPETIÇÕES, TOTALIZANDO 100 SEMENTES.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ACF49DF-A77E-8E87-10DD-08280C9FFFF6}"/>
              </a:ext>
            </a:extLst>
          </p:cNvPr>
          <p:cNvSpPr txBox="1"/>
          <p:nvPr/>
        </p:nvSpPr>
        <p:spPr>
          <a:xfrm>
            <a:off x="6143295" y="5466735"/>
            <a:ext cx="579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REPETIÇÕES PRONTAS PARA SEREM LEVADAS AO GERMINADOR, SENDO 4 DE CADA TESTEMUNHA.</a:t>
            </a:r>
          </a:p>
        </p:txBody>
      </p:sp>
    </p:spTree>
    <p:extLst>
      <p:ext uri="{BB962C8B-B14F-4D97-AF65-F5344CB8AC3E}">
        <p14:creationId xmlns:p14="http://schemas.microsoft.com/office/powerpoint/2010/main" val="181827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88D99-0B02-5E48-8D47-0315B652A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9BCFC62-412D-6D39-ED05-2B6686748C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B9BC7784-74B0-0F1D-1536-F7D394F85DC4}"/>
              </a:ext>
            </a:extLst>
          </p:cNvPr>
          <p:cNvSpPr txBox="1"/>
          <p:nvPr/>
        </p:nvSpPr>
        <p:spPr>
          <a:xfrm>
            <a:off x="1431965" y="2565778"/>
            <a:ext cx="4732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1242E32-15F4-6509-2BCE-CAC2162BB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2" y="61450"/>
            <a:ext cx="7680000" cy="675476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C910FA2-5D49-EB01-E208-BD028A9CDE9F}"/>
              </a:ext>
            </a:extLst>
          </p:cNvPr>
          <p:cNvSpPr txBox="1"/>
          <p:nvPr/>
        </p:nvSpPr>
        <p:spPr>
          <a:xfrm>
            <a:off x="7806812" y="54881"/>
            <a:ext cx="41590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APÓS 7 DIAS DE GERMINADOR, ABRIMOS CADA REPETIÇÃO PARA FINS AVALIATIVO CONSIDERANDO QUE: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NOTA 1 A SEMENTE NÃO GERMINOU, RAÍZES E PARTE AÉREA.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NOTA 2 GERMINOU APENAS RAÍZES OU PARTE AÉREA.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NOTA 3 GERMINOU RAÍZES E PARTE AÉREA.</a:t>
            </a:r>
          </a:p>
        </p:txBody>
      </p:sp>
    </p:spTree>
    <p:extLst>
      <p:ext uri="{BB962C8B-B14F-4D97-AF65-F5344CB8AC3E}">
        <p14:creationId xmlns:p14="http://schemas.microsoft.com/office/powerpoint/2010/main" val="51464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0A28E55-1943-40D5-EE07-AA3B06299E5F}"/>
              </a:ext>
            </a:extLst>
          </p:cNvPr>
          <p:cNvSpPr/>
          <p:nvPr/>
        </p:nvSpPr>
        <p:spPr>
          <a:xfrm>
            <a:off x="532358" y="473695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1 TESTEMUNHA SEMENTE NATURAL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86FCAD8-4452-7758-EEFD-A055B81B08B2}"/>
              </a:ext>
            </a:extLst>
          </p:cNvPr>
          <p:cNvSpPr/>
          <p:nvPr/>
        </p:nvSpPr>
        <p:spPr>
          <a:xfrm>
            <a:off x="4517184" y="473695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T 2 1 DOSE DE ISETICIDA E HERBICIDA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E0D6BE0-E325-DE70-7171-DAA844B900F7}"/>
              </a:ext>
            </a:extLst>
          </p:cNvPr>
          <p:cNvSpPr/>
          <p:nvPr/>
        </p:nvSpPr>
        <p:spPr>
          <a:xfrm>
            <a:off x="8517521" y="473695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3 INSETISIDA, NEMATICIDA E GRAFITE 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1CA5916-E73C-01F4-AAC2-F4B6603B3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98"/>
          <a:stretch/>
        </p:blipFill>
        <p:spPr>
          <a:xfrm>
            <a:off x="300283" y="2205873"/>
            <a:ext cx="3404451" cy="444473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21F0E197-D5DF-361B-EEB2-B2A18D58A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194" y="2205873"/>
            <a:ext cx="3912124" cy="444473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7EA0272-D4D6-813B-7328-C8B3E524A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671" y="2205872"/>
            <a:ext cx="3244195" cy="444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62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1893A-36B6-CA5E-D849-32C611A85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B7BDAFD-2592-CA09-487C-1AE1F1D01A67}"/>
              </a:ext>
            </a:extLst>
          </p:cNvPr>
          <p:cNvSpPr txBox="1"/>
          <p:nvPr/>
        </p:nvSpPr>
        <p:spPr>
          <a:xfrm>
            <a:off x="5068072" y="210447"/>
            <a:ext cx="176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EXPERIMENTO 2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10DE5093-0B60-D221-B715-F5EB7D2DCCF2}"/>
              </a:ext>
            </a:extLst>
          </p:cNvPr>
          <p:cNvSpPr/>
          <p:nvPr/>
        </p:nvSpPr>
        <p:spPr>
          <a:xfrm>
            <a:off x="584461" y="747072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1 TESTEMUNHA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F1796FA-8505-869B-E3BA-607408F84A97}"/>
              </a:ext>
            </a:extLst>
          </p:cNvPr>
          <p:cNvSpPr/>
          <p:nvPr/>
        </p:nvSpPr>
        <p:spPr>
          <a:xfrm>
            <a:off x="4407816" y="747072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T 2 1 DOSE  ISETICIDA E HERBICIDA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83CF374-90F5-28A4-73E2-E724A9D79AAC}"/>
              </a:ext>
            </a:extLst>
          </p:cNvPr>
          <p:cNvSpPr/>
          <p:nvPr/>
        </p:nvSpPr>
        <p:spPr>
          <a:xfrm>
            <a:off x="8526139" y="756725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3 INSETISIDA /NEMATICIDA / E GRAFITE  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A43A2BBD-CA34-DF19-0F85-AC5F82EDA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1666"/>
              </p:ext>
            </p:extLst>
          </p:nvPr>
        </p:nvGraphicFramePr>
        <p:xfrm>
          <a:off x="276521" y="3061405"/>
          <a:ext cx="3308809" cy="2641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563">
                  <a:extLst>
                    <a:ext uri="{9D8B030D-6E8A-4147-A177-3AD203B41FA5}">
                      <a16:colId xmlns:a16="http://schemas.microsoft.com/office/drawing/2014/main" val="2975392234"/>
                    </a:ext>
                  </a:extLst>
                </a:gridCol>
                <a:gridCol w="712609">
                  <a:extLst>
                    <a:ext uri="{9D8B030D-6E8A-4147-A177-3AD203B41FA5}">
                      <a16:colId xmlns:a16="http://schemas.microsoft.com/office/drawing/2014/main" val="61622329"/>
                    </a:ext>
                  </a:extLst>
                </a:gridCol>
                <a:gridCol w="924165">
                  <a:extLst>
                    <a:ext uri="{9D8B030D-6E8A-4147-A177-3AD203B41FA5}">
                      <a16:colId xmlns:a16="http://schemas.microsoft.com/office/drawing/2014/main" val="2055641285"/>
                    </a:ext>
                  </a:extLst>
                </a:gridCol>
                <a:gridCol w="361872">
                  <a:extLst>
                    <a:ext uri="{9D8B030D-6E8A-4147-A177-3AD203B41FA5}">
                      <a16:colId xmlns:a16="http://schemas.microsoft.com/office/drawing/2014/main" val="3737717799"/>
                    </a:ext>
                  </a:extLst>
                </a:gridCol>
                <a:gridCol w="361872">
                  <a:extLst>
                    <a:ext uri="{9D8B030D-6E8A-4147-A177-3AD203B41FA5}">
                      <a16:colId xmlns:a16="http://schemas.microsoft.com/office/drawing/2014/main" val="74944775"/>
                    </a:ext>
                  </a:extLst>
                </a:gridCol>
                <a:gridCol w="363728">
                  <a:extLst>
                    <a:ext uri="{9D8B030D-6E8A-4147-A177-3AD203B41FA5}">
                      <a16:colId xmlns:a16="http://schemas.microsoft.com/office/drawing/2014/main" val="578991180"/>
                    </a:ext>
                  </a:extLst>
                </a:gridCol>
              </a:tblGrid>
              <a:tr h="51060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TRATAMENTO 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REPETIÇÕES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SEMENTES GERMINADAS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55422204"/>
                  </a:ext>
                </a:extLst>
              </a:tr>
              <a:tr h="53280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TESTEMUNHAS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25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44530791"/>
                  </a:ext>
                </a:extLst>
              </a:tr>
              <a:tr h="5328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0925106"/>
                  </a:ext>
                </a:extLst>
              </a:tr>
              <a:tr h="5328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49749373"/>
                  </a:ext>
                </a:extLst>
              </a:tr>
              <a:tr h="5328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8007963"/>
                  </a:ext>
                </a:extLst>
              </a:tr>
            </a:tbl>
          </a:graphicData>
        </a:graphic>
      </p:graphicFrame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85FF47B1-8060-2DCC-DA8F-099B04402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863681"/>
              </p:ext>
            </p:extLst>
          </p:nvPr>
        </p:nvGraphicFramePr>
        <p:xfrm>
          <a:off x="4185501" y="2976563"/>
          <a:ext cx="3535051" cy="2726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4533">
                  <a:extLst>
                    <a:ext uri="{9D8B030D-6E8A-4147-A177-3AD203B41FA5}">
                      <a16:colId xmlns:a16="http://schemas.microsoft.com/office/drawing/2014/main" val="2849861496"/>
                    </a:ext>
                  </a:extLst>
                </a:gridCol>
                <a:gridCol w="761335">
                  <a:extLst>
                    <a:ext uri="{9D8B030D-6E8A-4147-A177-3AD203B41FA5}">
                      <a16:colId xmlns:a16="http://schemas.microsoft.com/office/drawing/2014/main" val="3574001674"/>
                    </a:ext>
                  </a:extLst>
                </a:gridCol>
                <a:gridCol w="987356">
                  <a:extLst>
                    <a:ext uri="{9D8B030D-6E8A-4147-A177-3AD203B41FA5}">
                      <a16:colId xmlns:a16="http://schemas.microsoft.com/office/drawing/2014/main" val="2474977545"/>
                    </a:ext>
                  </a:extLst>
                </a:gridCol>
                <a:gridCol w="386615">
                  <a:extLst>
                    <a:ext uri="{9D8B030D-6E8A-4147-A177-3AD203B41FA5}">
                      <a16:colId xmlns:a16="http://schemas.microsoft.com/office/drawing/2014/main" val="111052177"/>
                    </a:ext>
                  </a:extLst>
                </a:gridCol>
                <a:gridCol w="386615">
                  <a:extLst>
                    <a:ext uri="{9D8B030D-6E8A-4147-A177-3AD203B41FA5}">
                      <a16:colId xmlns:a16="http://schemas.microsoft.com/office/drawing/2014/main" val="2514613051"/>
                    </a:ext>
                  </a:extLst>
                </a:gridCol>
                <a:gridCol w="388597">
                  <a:extLst>
                    <a:ext uri="{9D8B030D-6E8A-4147-A177-3AD203B41FA5}">
                      <a16:colId xmlns:a16="http://schemas.microsoft.com/office/drawing/2014/main" val="1414331331"/>
                    </a:ext>
                  </a:extLst>
                </a:gridCol>
              </a:tblGrid>
              <a:tr h="5270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TRATAMENTOS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REPETIÇÕES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SEMENTES GERMINADAS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315281"/>
                  </a:ext>
                </a:extLst>
              </a:tr>
              <a:tr h="54991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TRATAMENTO 2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28346052"/>
                  </a:ext>
                </a:extLst>
              </a:tr>
              <a:tr h="5499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2495444"/>
                  </a:ext>
                </a:extLst>
              </a:tr>
              <a:tr h="5499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25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97694225"/>
                  </a:ext>
                </a:extLst>
              </a:tr>
              <a:tr h="5499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48637022"/>
                  </a:ext>
                </a:extLst>
              </a:tr>
            </a:tbl>
          </a:graphicData>
        </a:graphic>
      </p:graphicFrame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id="{B9FAD5F9-6EE1-F01A-2F90-E3FC015AA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471843"/>
              </p:ext>
            </p:extLst>
          </p:nvPr>
        </p:nvGraphicFramePr>
        <p:xfrm>
          <a:off x="8231170" y="2976563"/>
          <a:ext cx="3684309" cy="2726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902">
                  <a:extLst>
                    <a:ext uri="{9D8B030D-6E8A-4147-A177-3AD203B41FA5}">
                      <a16:colId xmlns:a16="http://schemas.microsoft.com/office/drawing/2014/main" val="910040078"/>
                    </a:ext>
                  </a:extLst>
                </a:gridCol>
                <a:gridCol w="793480">
                  <a:extLst>
                    <a:ext uri="{9D8B030D-6E8A-4147-A177-3AD203B41FA5}">
                      <a16:colId xmlns:a16="http://schemas.microsoft.com/office/drawing/2014/main" val="3576820050"/>
                    </a:ext>
                  </a:extLst>
                </a:gridCol>
                <a:gridCol w="1029044">
                  <a:extLst>
                    <a:ext uri="{9D8B030D-6E8A-4147-A177-3AD203B41FA5}">
                      <a16:colId xmlns:a16="http://schemas.microsoft.com/office/drawing/2014/main" val="2770942837"/>
                    </a:ext>
                  </a:extLst>
                </a:gridCol>
                <a:gridCol w="402939">
                  <a:extLst>
                    <a:ext uri="{9D8B030D-6E8A-4147-A177-3AD203B41FA5}">
                      <a16:colId xmlns:a16="http://schemas.microsoft.com/office/drawing/2014/main" val="1913454420"/>
                    </a:ext>
                  </a:extLst>
                </a:gridCol>
                <a:gridCol w="402939">
                  <a:extLst>
                    <a:ext uri="{9D8B030D-6E8A-4147-A177-3AD203B41FA5}">
                      <a16:colId xmlns:a16="http://schemas.microsoft.com/office/drawing/2014/main" val="761401072"/>
                    </a:ext>
                  </a:extLst>
                </a:gridCol>
                <a:gridCol w="405005">
                  <a:extLst>
                    <a:ext uri="{9D8B030D-6E8A-4147-A177-3AD203B41FA5}">
                      <a16:colId xmlns:a16="http://schemas.microsoft.com/office/drawing/2014/main" val="1543233809"/>
                    </a:ext>
                  </a:extLst>
                </a:gridCol>
              </a:tblGrid>
              <a:tr h="87020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TRATAMENTOS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REPETIÇÕES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SEMENTES GERMINADAS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NOTA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01982260"/>
                  </a:ext>
                </a:extLst>
              </a:tr>
              <a:tr h="4641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TRATAMENTO 3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35260869"/>
                  </a:ext>
                </a:extLst>
              </a:tr>
              <a:tr h="46411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48781064"/>
                  </a:ext>
                </a:extLst>
              </a:tr>
              <a:tr h="46411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6466009"/>
                  </a:ext>
                </a:extLst>
              </a:tr>
              <a:tr h="46411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22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040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90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D621EF4-3164-5059-B8D8-AD4AD4331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260035"/>
              </p:ext>
            </p:extLst>
          </p:nvPr>
        </p:nvGraphicFramePr>
        <p:xfrm>
          <a:off x="911258" y="85855"/>
          <a:ext cx="10369483" cy="49361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572">
                  <a:extLst>
                    <a:ext uri="{9D8B030D-6E8A-4147-A177-3AD203B41FA5}">
                      <a16:colId xmlns:a16="http://schemas.microsoft.com/office/drawing/2014/main" val="2851151830"/>
                    </a:ext>
                  </a:extLst>
                </a:gridCol>
                <a:gridCol w="2229109">
                  <a:extLst>
                    <a:ext uri="{9D8B030D-6E8A-4147-A177-3AD203B41FA5}">
                      <a16:colId xmlns:a16="http://schemas.microsoft.com/office/drawing/2014/main" val="3838095165"/>
                    </a:ext>
                  </a:extLst>
                </a:gridCol>
                <a:gridCol w="792572">
                  <a:extLst>
                    <a:ext uri="{9D8B030D-6E8A-4147-A177-3AD203B41FA5}">
                      <a16:colId xmlns:a16="http://schemas.microsoft.com/office/drawing/2014/main" val="3909888584"/>
                    </a:ext>
                  </a:extLst>
                </a:gridCol>
                <a:gridCol w="1221882">
                  <a:extLst>
                    <a:ext uri="{9D8B030D-6E8A-4147-A177-3AD203B41FA5}">
                      <a16:colId xmlns:a16="http://schemas.microsoft.com/office/drawing/2014/main" val="698072144"/>
                    </a:ext>
                  </a:extLst>
                </a:gridCol>
                <a:gridCol w="759548">
                  <a:extLst>
                    <a:ext uri="{9D8B030D-6E8A-4147-A177-3AD203B41FA5}">
                      <a16:colId xmlns:a16="http://schemas.microsoft.com/office/drawing/2014/main" val="3256901025"/>
                    </a:ext>
                  </a:extLst>
                </a:gridCol>
                <a:gridCol w="759548">
                  <a:extLst>
                    <a:ext uri="{9D8B030D-6E8A-4147-A177-3AD203B41FA5}">
                      <a16:colId xmlns:a16="http://schemas.microsoft.com/office/drawing/2014/main" val="2286751325"/>
                    </a:ext>
                  </a:extLst>
                </a:gridCol>
                <a:gridCol w="743036">
                  <a:extLst>
                    <a:ext uri="{9D8B030D-6E8A-4147-A177-3AD203B41FA5}">
                      <a16:colId xmlns:a16="http://schemas.microsoft.com/office/drawing/2014/main" val="2031119895"/>
                    </a:ext>
                  </a:extLst>
                </a:gridCol>
                <a:gridCol w="743036">
                  <a:extLst>
                    <a:ext uri="{9D8B030D-6E8A-4147-A177-3AD203B41FA5}">
                      <a16:colId xmlns:a16="http://schemas.microsoft.com/office/drawing/2014/main" val="3337467327"/>
                    </a:ext>
                  </a:extLst>
                </a:gridCol>
                <a:gridCol w="743036">
                  <a:extLst>
                    <a:ext uri="{9D8B030D-6E8A-4147-A177-3AD203B41FA5}">
                      <a16:colId xmlns:a16="http://schemas.microsoft.com/office/drawing/2014/main" val="1494793232"/>
                    </a:ext>
                  </a:extLst>
                </a:gridCol>
                <a:gridCol w="792572">
                  <a:extLst>
                    <a:ext uri="{9D8B030D-6E8A-4147-A177-3AD203B41FA5}">
                      <a16:colId xmlns:a16="http://schemas.microsoft.com/office/drawing/2014/main" val="1528097124"/>
                    </a:ext>
                  </a:extLst>
                </a:gridCol>
                <a:gridCol w="792572">
                  <a:extLst>
                    <a:ext uri="{9D8B030D-6E8A-4147-A177-3AD203B41FA5}">
                      <a16:colId xmlns:a16="http://schemas.microsoft.com/office/drawing/2014/main" val="225529311"/>
                    </a:ext>
                  </a:extLst>
                </a:gridCol>
              </a:tblGrid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649838892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AVALIAÇÃO</a:t>
                      </a:r>
                    </a:p>
                  </a:txBody>
                  <a:tcPr marL="6962" marR="6962" marT="696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15/03/2025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41890973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AVALIAÇÃO GERMINADOR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11565803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PARAMETROS AVALIATIVOS: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59912261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Nº DE SEMENTES AVALIADAS</a:t>
                      </a: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81391613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CLASIFICAÇÃO</a:t>
                      </a: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dirty="0">
                          <a:effectLst/>
                        </a:rPr>
                        <a:t>Classificação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4289132383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2216887409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280403332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Tratamentos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 sementes ger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dirty="0">
                          <a:effectLst/>
                        </a:rPr>
                        <a:t>NOTA 1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MEDIA 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dirty="0">
                          <a:effectLst/>
                        </a:rPr>
                        <a:t>NOTA 2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MEDIA 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dirty="0">
                          <a:effectLst/>
                        </a:rPr>
                        <a:t>NOTA 3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MEDIA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212060833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Testemunha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10,5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629309057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953403227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211982327"/>
                  </a:ext>
                </a:extLst>
              </a:tr>
              <a:tr h="197447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58124467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Tratamento 2 - Fungicida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2,25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8,75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14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60095106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225705239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244053130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903406584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Tratamento 3 -Fun + grafite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0,75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21,25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195735014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2157620144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983937360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rep 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401129209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SOMA 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300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28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193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4230543844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940229535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433144149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3267407166"/>
                  </a:ext>
                </a:extLst>
              </a:tr>
              <a:tr h="189548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2" marR="6962" marT="6962" marB="0" anchor="b"/>
                </a:tc>
                <a:extLst>
                  <a:ext uri="{0D108BD9-81ED-4DB2-BD59-A6C34878D82A}">
                    <a16:rowId xmlns:a16="http://schemas.microsoft.com/office/drawing/2014/main" val="2879696256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FBA20738-7C70-9762-C47E-714280D9D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923728"/>
              </p:ext>
            </p:extLst>
          </p:nvPr>
        </p:nvGraphicFramePr>
        <p:xfrm>
          <a:off x="907024" y="5060446"/>
          <a:ext cx="2992144" cy="17480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8948">
                  <a:extLst>
                    <a:ext uri="{9D8B030D-6E8A-4147-A177-3AD203B41FA5}">
                      <a16:colId xmlns:a16="http://schemas.microsoft.com/office/drawing/2014/main" val="2375032764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3919213529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1951767443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454962185"/>
                    </a:ext>
                  </a:extLst>
                </a:gridCol>
              </a:tblGrid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1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2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dirty="0">
                          <a:effectLst/>
                        </a:rPr>
                        <a:t>NOTA 3 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10348172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QUADRADO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784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6.241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37.249</a:t>
                      </a: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326383711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MÉDIA 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2,333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6,583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16,083</a:t>
                      </a: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48625566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VARIANCIA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3,878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14,810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21,719</a:t>
                      </a: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4174957852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DESVIO PADRÃO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1,969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3,848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4,660</a:t>
                      </a: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71358209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COEFICIENTE V%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84,405%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58,457%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28,976%</a:t>
                      </a: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32685649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711287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253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ABB42-D15E-F277-C94E-95A270F94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C172E4F5-6027-82FF-FB9A-2966F4CA05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Os experimentos realizados com a alface americana Lucy e as sementes de milho permitiram uma análise criteriosa dos efeitos dos tratamentos aplicados em diferentes parâmetros avaliativos, contribuindo para uma melhor compreensão do desempenho das plantas em cada condição testada.</a:t>
            </a:r>
            <a:br>
              <a:rPr lang="pt-BR" sz="1400" dirty="0">
                <a:solidFill>
                  <a:schemeClr val="bg1"/>
                </a:solidFill>
              </a:rPr>
            </a:br>
            <a:br>
              <a:rPr lang="pt-BR" sz="1400" dirty="0">
                <a:solidFill>
                  <a:schemeClr val="bg1"/>
                </a:solidFill>
              </a:rPr>
            </a:br>
            <a:r>
              <a:rPr lang="pt-BR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No Experimento 1, que avaliou o crescimento da alface sob diferentes condições de fertilização, observamos variações significativas nos parâmetros analisados, como comprimento da raiz (CR), comprimento da parte aérea (CPA) e número de folhas. O tratamento com fertilizante foliar (T2 e T3) demonstrou potencial para influenciar positivamente o crescimento das plantas, refletindo em médias superiores em relação à testemunha orgânica. No entanto, a variabilidade dos dados, expressa pelo coeficiente de variação (V%), indica que fatores ambientais e genéticos podem ter influenciado os resultados, reforçando a importância da repetição de experimentos para confirmar tendências e otimizar recomendações agronômicas.</a:t>
            </a:r>
            <a:br>
              <a:rPr lang="pt-BR" sz="1400" dirty="0">
                <a:solidFill>
                  <a:schemeClr val="bg1"/>
                </a:solidFill>
              </a:rPr>
            </a:br>
            <a:br>
              <a:rPr lang="pt-BR" sz="1400" dirty="0">
                <a:solidFill>
                  <a:schemeClr val="bg1"/>
                </a:solidFill>
              </a:rPr>
            </a:br>
            <a:r>
              <a:rPr lang="pt-BR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No Experimento 2, voltado para a germinação das sementes de milho, analisamos a eficácia de diferentes tratamentos, incluindo testemunha, aplicação de fungicida e combinação de fungicida com grafite. Os resultados demonstraram que a utilização de fungicida, especialmente quando combinada com grafite, favoreceu uma maior taxa de germinação completa (Nota 3), reduzindo significativamente a porcentagem de sementes que não germinaram (Nota 1) ou que apresentaram desenvolvimento limitado (Nota 2). Esse efeito pode ser atribuído à proteção oferecida contra patógenos e ao possível impacto positivo do grafite na uniformidade e qualidade da germinação.</a:t>
            </a:r>
            <a:br>
              <a:rPr lang="pt-BR" sz="1400" dirty="0">
                <a:solidFill>
                  <a:schemeClr val="bg1"/>
                </a:solidFill>
              </a:rPr>
            </a:br>
            <a:br>
              <a:rPr lang="pt-BR" sz="1400" dirty="0">
                <a:solidFill>
                  <a:schemeClr val="bg1"/>
                </a:solidFill>
              </a:rPr>
            </a:br>
            <a:r>
              <a:rPr lang="pt-BR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Diante das conclusões finais , podemos concluir que a aplicação de fertilizantes foliares na alface e o tratamento de sementes de milho com fungicida e grafite mostraram efeitos positivos nos respectivos processos de desenvolvimento das culturas. No entanto, a continuidade dos estudos, com novas avaliações em diferentes condições edafoclimáticas, será essencial para a validação e aprimoramento das recomendações técnicas voltadas para a maximização do desempenho agrícola.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E5E5B8E-8087-7457-4B3F-08393202AE64}"/>
              </a:ext>
            </a:extLst>
          </p:cNvPr>
          <p:cNvSpPr txBox="1"/>
          <p:nvPr/>
        </p:nvSpPr>
        <p:spPr>
          <a:xfrm>
            <a:off x="4546381" y="110411"/>
            <a:ext cx="6094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192259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68AE68AD-B949-3114-7C8F-204FC6B7BE21}"/>
              </a:ext>
            </a:extLst>
          </p:cNvPr>
          <p:cNvSpPr/>
          <p:nvPr/>
        </p:nvSpPr>
        <p:spPr>
          <a:xfrm>
            <a:off x="6116718" y="0"/>
            <a:ext cx="6095205" cy="68341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4" name="Imagem 33">
            <a:extLst>
              <a:ext uri="{FF2B5EF4-FFF2-40B4-BE49-F238E27FC236}">
                <a16:creationId xmlns:a16="http://schemas.microsoft.com/office/drawing/2014/main" id="{EA65263A-84A2-31C5-5728-C8980FD72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452" y="-23874"/>
            <a:ext cx="6655229" cy="6858000"/>
          </a:xfrm>
          <a:prstGeom prst="rect">
            <a:avLst/>
          </a:prstGeom>
        </p:spPr>
      </p:pic>
      <p:grpSp>
        <p:nvGrpSpPr>
          <p:cNvPr id="32" name="Agrupar 31">
            <a:extLst>
              <a:ext uri="{FF2B5EF4-FFF2-40B4-BE49-F238E27FC236}">
                <a16:creationId xmlns:a16="http://schemas.microsoft.com/office/drawing/2014/main" id="{7A19FEA8-53D9-58A7-2990-66F17BCDAB79}"/>
              </a:ext>
            </a:extLst>
          </p:cNvPr>
          <p:cNvGrpSpPr/>
          <p:nvPr/>
        </p:nvGrpSpPr>
        <p:grpSpPr>
          <a:xfrm>
            <a:off x="6075283" y="274966"/>
            <a:ext cx="6116717" cy="6206477"/>
            <a:chOff x="174168" y="274800"/>
            <a:chExt cx="6060827" cy="5677312"/>
          </a:xfrm>
        </p:grpSpPr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077BF6A3-B565-36D1-C1CC-F9114D6E4C91}"/>
                </a:ext>
              </a:extLst>
            </p:cNvPr>
            <p:cNvSpPr txBox="1"/>
            <p:nvPr/>
          </p:nvSpPr>
          <p:spPr>
            <a:xfrm>
              <a:off x="234771" y="1234912"/>
              <a:ext cx="1007336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NOME:   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1FFE1080-5F25-EF52-E654-7916B9FC8D3D}"/>
                </a:ext>
              </a:extLst>
            </p:cNvPr>
            <p:cNvSpPr txBox="1"/>
            <p:nvPr/>
          </p:nvSpPr>
          <p:spPr>
            <a:xfrm>
              <a:off x="2650612" y="274800"/>
              <a:ext cx="1086753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GRUPO 5 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537A972F-D290-B955-E6EF-18ACA8F84FE1}"/>
                </a:ext>
              </a:extLst>
            </p:cNvPr>
            <p:cNvSpPr txBox="1"/>
            <p:nvPr/>
          </p:nvSpPr>
          <p:spPr>
            <a:xfrm>
              <a:off x="174168" y="2005554"/>
              <a:ext cx="3337089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FLAVIANO DONIZETI DE MORAES        </a:t>
              </a: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BDC1F7F4-74C2-8B73-7E14-3392D1D53B32}"/>
                </a:ext>
              </a:extLst>
            </p:cNvPr>
            <p:cNvSpPr txBox="1"/>
            <p:nvPr/>
          </p:nvSpPr>
          <p:spPr>
            <a:xfrm>
              <a:off x="5403528" y="1232663"/>
              <a:ext cx="5507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R.A 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BEADC3EB-F7F8-6CF8-16DD-B9D92371A150}"/>
                </a:ext>
              </a:extLst>
            </p:cNvPr>
            <p:cNvSpPr txBox="1"/>
            <p:nvPr/>
          </p:nvSpPr>
          <p:spPr>
            <a:xfrm>
              <a:off x="194697" y="2395465"/>
              <a:ext cx="4129841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PAULO MARCELO DA SILVEIRA PERIOTTO        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4F6FBF8D-F697-7214-5F96-0562220B2CF4}"/>
                </a:ext>
              </a:extLst>
            </p:cNvPr>
            <p:cNvSpPr txBox="1"/>
            <p:nvPr/>
          </p:nvSpPr>
          <p:spPr>
            <a:xfrm>
              <a:off x="195427" y="2803000"/>
              <a:ext cx="3990074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GILBERT EMANUEL BARBOSA SANTANA         </a:t>
              </a:r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D1141AA4-7DF4-11C7-29A6-C88190204FFE}"/>
                </a:ext>
              </a:extLst>
            </p:cNvPr>
            <p:cNvSpPr txBox="1"/>
            <p:nvPr/>
          </p:nvSpPr>
          <p:spPr>
            <a:xfrm>
              <a:off x="194697" y="3166107"/>
              <a:ext cx="3337089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ESTEFANI ELENA DE OLIVEIRA    </a:t>
              </a:r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AEAA3180-6EF7-52D8-48B7-8D1B0DC06016}"/>
                </a:ext>
              </a:extLst>
            </p:cNvPr>
            <p:cNvSpPr txBox="1"/>
            <p:nvPr/>
          </p:nvSpPr>
          <p:spPr>
            <a:xfrm>
              <a:off x="194697" y="3552642"/>
              <a:ext cx="3337089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REBECA BRAGANTINE DURAN       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6A63BE37-2420-C8FD-8844-679DB8C65ACB}"/>
                </a:ext>
              </a:extLst>
            </p:cNvPr>
            <p:cNvSpPr txBox="1"/>
            <p:nvPr/>
          </p:nvSpPr>
          <p:spPr>
            <a:xfrm>
              <a:off x="215225" y="3985977"/>
              <a:ext cx="4129841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THAWAN HENRIQUE PEREIRA MARTINS       </a:t>
              </a: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01E9DAD5-6BB4-3914-66EA-0DE0AAB4DE4C}"/>
                </a:ext>
              </a:extLst>
            </p:cNvPr>
            <p:cNvSpPr txBox="1"/>
            <p:nvPr/>
          </p:nvSpPr>
          <p:spPr>
            <a:xfrm>
              <a:off x="194697" y="4346604"/>
              <a:ext cx="3337089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EDERSON FERREIRA DA SILVA       </a:t>
              </a:r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A7D88361-7E1F-B642-6E95-1DA2C920CC8E}"/>
                </a:ext>
              </a:extLst>
            </p:cNvPr>
            <p:cNvSpPr txBox="1"/>
            <p:nvPr/>
          </p:nvSpPr>
          <p:spPr>
            <a:xfrm>
              <a:off x="194696" y="4771234"/>
              <a:ext cx="3337089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ARTHUR FREIRE BRASILEIRO       </a:t>
              </a:r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7F70FE24-5C55-FC95-A1C9-A2706906B518}"/>
                </a:ext>
              </a:extLst>
            </p:cNvPr>
            <p:cNvSpPr txBox="1"/>
            <p:nvPr/>
          </p:nvSpPr>
          <p:spPr>
            <a:xfrm>
              <a:off x="5123629" y="2013467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24002105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79ADAFA2-CAE3-FF1D-14C4-2109558F3479}"/>
                </a:ext>
              </a:extLst>
            </p:cNvPr>
            <p:cNvSpPr txBox="1"/>
            <p:nvPr/>
          </p:nvSpPr>
          <p:spPr>
            <a:xfrm>
              <a:off x="5123629" y="3990958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25000998</a:t>
              </a:r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BAB20357-11D1-134E-EF19-4CF3BF86EFBC}"/>
                </a:ext>
              </a:extLst>
            </p:cNvPr>
            <p:cNvSpPr txBox="1"/>
            <p:nvPr/>
          </p:nvSpPr>
          <p:spPr>
            <a:xfrm>
              <a:off x="5123629" y="2796775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25000384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48264E75-0261-FF1B-0321-AC479C2197E8}"/>
                </a:ext>
              </a:extLst>
            </p:cNvPr>
            <p:cNvSpPr txBox="1"/>
            <p:nvPr/>
          </p:nvSpPr>
          <p:spPr>
            <a:xfrm>
              <a:off x="5123629" y="3166107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25000791</a:t>
              </a: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77AB2468-5579-7A2A-8A4C-8867AE8D8F39}"/>
                </a:ext>
              </a:extLst>
            </p:cNvPr>
            <p:cNvSpPr txBox="1"/>
            <p:nvPr/>
          </p:nvSpPr>
          <p:spPr>
            <a:xfrm>
              <a:off x="5123629" y="2339536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24002077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30B437BA-180F-AF30-65B5-8D0EFAE0CB01}"/>
                </a:ext>
              </a:extLst>
            </p:cNvPr>
            <p:cNvSpPr txBox="1"/>
            <p:nvPr/>
          </p:nvSpPr>
          <p:spPr>
            <a:xfrm>
              <a:off x="5124416" y="4340462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25000637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2A4352A0-1732-D59E-0F3F-FB09625E4EC3}"/>
                </a:ext>
              </a:extLst>
            </p:cNvPr>
            <p:cNvSpPr txBox="1"/>
            <p:nvPr/>
          </p:nvSpPr>
          <p:spPr>
            <a:xfrm>
              <a:off x="214736" y="5195865"/>
              <a:ext cx="3620792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KAUÃ MARCOS AMARAL FERREIRA         </a:t>
              </a: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454112B5-198B-5C17-D87E-4B50EE76C3C7}"/>
                </a:ext>
              </a:extLst>
            </p:cNvPr>
            <p:cNvSpPr txBox="1"/>
            <p:nvPr/>
          </p:nvSpPr>
          <p:spPr>
            <a:xfrm>
              <a:off x="5123629" y="5195865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25001011</a:t>
              </a:r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FFDA8EDE-9C23-5BAF-0DDB-8775653EE559}"/>
                </a:ext>
              </a:extLst>
            </p:cNvPr>
            <p:cNvSpPr txBox="1"/>
            <p:nvPr/>
          </p:nvSpPr>
          <p:spPr>
            <a:xfrm>
              <a:off x="194696" y="5614269"/>
              <a:ext cx="3620792" cy="337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GUSTAVO SOUZA DE ARAUJO         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B947A14D-A94A-F3CF-30B2-AF23C022FF8B}"/>
                </a:ext>
              </a:extLst>
            </p:cNvPr>
            <p:cNvSpPr txBox="1"/>
            <p:nvPr/>
          </p:nvSpPr>
          <p:spPr>
            <a:xfrm>
              <a:off x="5123629" y="5614269"/>
              <a:ext cx="1110579" cy="337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25000813</a:t>
              </a:r>
            </a:p>
          </p:txBody>
        </p:sp>
      </p:grp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DCDF4125-C684-DA07-CCD1-6CBDA88D5D41}"/>
              </a:ext>
            </a:extLst>
          </p:cNvPr>
          <p:cNvSpPr txBox="1"/>
          <p:nvPr/>
        </p:nvSpPr>
        <p:spPr>
          <a:xfrm>
            <a:off x="11070386" y="386997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25000667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AE00216-BA7E-2D65-6589-1DBD8412A04C}"/>
              </a:ext>
            </a:extLst>
          </p:cNvPr>
          <p:cNvSpPr txBox="1"/>
          <p:nvPr/>
        </p:nvSpPr>
        <p:spPr>
          <a:xfrm>
            <a:off x="11026287" y="514894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24002123</a:t>
            </a:r>
          </a:p>
        </p:txBody>
      </p:sp>
    </p:spTree>
    <p:extLst>
      <p:ext uri="{BB962C8B-B14F-4D97-AF65-F5344CB8AC3E}">
        <p14:creationId xmlns:p14="http://schemas.microsoft.com/office/powerpoint/2010/main" val="1969528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E9697-A4D6-CE10-14D4-165FDCD1B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F172E8AC-E388-FAD5-6C3C-5B80952E0E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B21DCF0-9F9E-862C-6A44-E864A376F2BE}"/>
              </a:ext>
            </a:extLst>
          </p:cNvPr>
          <p:cNvSpPr txBox="1"/>
          <p:nvPr/>
        </p:nvSpPr>
        <p:spPr>
          <a:xfrm>
            <a:off x="1431965" y="2565778"/>
            <a:ext cx="703474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COMPRIMENTO RAIZ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COMPRIMENTO PARTE AÉREA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ALTURA DA PLANTA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NUMERO DE FOLHAS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NUMERO DE SEMENTES GERMINDAS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CLASSIFICAÇÃO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NOTA 1 SEMENTES QUE NÃO NASCERAM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NOTA 2 SEMENTES QUE NASCERAM MAIS NÃO SE DESENVOLVERAM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bg1"/>
                </a:solidFill>
              </a:rPr>
              <a:t>NOTA 3 GERMINAÇÃO COMPLETA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36EAF07-16BC-FD70-6917-41B7F9C824BE}"/>
              </a:ext>
            </a:extLst>
          </p:cNvPr>
          <p:cNvSpPr txBox="1"/>
          <p:nvPr/>
        </p:nvSpPr>
        <p:spPr>
          <a:xfrm>
            <a:off x="3426453" y="820473"/>
            <a:ext cx="4880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PONTOS ANALIZADOS PARA CADA EXPERIMENTO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A9730CE-65E4-0810-F5B4-B90C36477DC8}"/>
              </a:ext>
            </a:extLst>
          </p:cNvPr>
          <p:cNvSpPr txBox="1"/>
          <p:nvPr/>
        </p:nvSpPr>
        <p:spPr>
          <a:xfrm>
            <a:off x="1431965" y="2055043"/>
            <a:ext cx="4427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EXPERIMENTO 1: ALFACE AMERICANA LUCY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353E87-2F28-AF6D-2CAD-D99F05030B2E}"/>
              </a:ext>
            </a:extLst>
          </p:cNvPr>
          <p:cNvSpPr txBox="1"/>
          <p:nvPr/>
        </p:nvSpPr>
        <p:spPr>
          <a:xfrm>
            <a:off x="1431965" y="4168219"/>
            <a:ext cx="3952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EXPERIMENTO 2: SEMENTES DE MILHO  </a:t>
            </a:r>
          </a:p>
        </p:txBody>
      </p:sp>
    </p:spTree>
    <p:extLst>
      <p:ext uri="{BB962C8B-B14F-4D97-AF65-F5344CB8AC3E}">
        <p14:creationId xmlns:p14="http://schemas.microsoft.com/office/powerpoint/2010/main" val="369849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B875E-1525-27A1-7E6A-7B667CA0D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53CED86-9A6A-EF7A-E21E-92CD12E0C842}"/>
              </a:ext>
            </a:extLst>
          </p:cNvPr>
          <p:cNvSpPr txBox="1"/>
          <p:nvPr/>
        </p:nvSpPr>
        <p:spPr>
          <a:xfrm>
            <a:off x="5277034" y="226244"/>
            <a:ext cx="176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EXPERIMENTO 1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08BDB33-FA0A-AF67-0E66-830A18DC68B2}"/>
              </a:ext>
            </a:extLst>
          </p:cNvPr>
          <p:cNvSpPr/>
          <p:nvPr/>
        </p:nvSpPr>
        <p:spPr>
          <a:xfrm>
            <a:off x="424206" y="878262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1 TESTEMUNHA 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C78C52E-FC4F-83B3-C119-234D74CCC205}"/>
              </a:ext>
            </a:extLst>
          </p:cNvPr>
          <p:cNvSpPr/>
          <p:nvPr/>
        </p:nvSpPr>
        <p:spPr>
          <a:xfrm>
            <a:off x="4304909" y="878262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T 2 COM FOLHAR  1 DOSE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DCA344-2017-229C-6CF2-311D32F9CDFC}"/>
              </a:ext>
            </a:extLst>
          </p:cNvPr>
          <p:cNvSpPr/>
          <p:nvPr/>
        </p:nvSpPr>
        <p:spPr>
          <a:xfrm>
            <a:off x="8185612" y="878262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3 COM FOLHAR ½ DOSE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2B6F32E-6B52-8789-90B7-E9E2B9F48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045" y="3027673"/>
            <a:ext cx="3897984" cy="355528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59A7EFC-C0DE-492E-1024-E4BD4747E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89565" y="3027672"/>
            <a:ext cx="3897985" cy="355528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DE82C6F8-4048-310E-88C7-07225F660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47707" y="2878317"/>
            <a:ext cx="3897985" cy="385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6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FED54-498D-12F4-2EC0-F3EAF4F5B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496A2B4-DDA3-586F-21CE-723838B71A7C}"/>
              </a:ext>
            </a:extLst>
          </p:cNvPr>
          <p:cNvSpPr txBox="1"/>
          <p:nvPr/>
        </p:nvSpPr>
        <p:spPr>
          <a:xfrm>
            <a:off x="5277034" y="226244"/>
            <a:ext cx="176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EXPERIMENTO 1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8D9948D-1CC6-835C-E876-04A893491B3A}"/>
              </a:ext>
            </a:extLst>
          </p:cNvPr>
          <p:cNvSpPr/>
          <p:nvPr/>
        </p:nvSpPr>
        <p:spPr>
          <a:xfrm>
            <a:off x="452487" y="718006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1 TESTEMUNHA ORGÂNICA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E6754A9-731B-2E11-E7EC-9B4DFAA1DA22}"/>
              </a:ext>
            </a:extLst>
          </p:cNvPr>
          <p:cNvSpPr/>
          <p:nvPr/>
        </p:nvSpPr>
        <p:spPr>
          <a:xfrm>
            <a:off x="4395665" y="718006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T 2 COM FOLHAR  1 DOSE FERTILIZANTE AGR FORÇA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643A3C4-806B-B5B9-5EC5-79B91CC5B86C}"/>
              </a:ext>
            </a:extLst>
          </p:cNvPr>
          <p:cNvSpPr/>
          <p:nvPr/>
        </p:nvSpPr>
        <p:spPr>
          <a:xfrm>
            <a:off x="8527135" y="718006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 3 COM FOLHAR ½ DOSE </a:t>
            </a:r>
          </a:p>
          <a:p>
            <a:pPr algn="ctr"/>
            <a:r>
              <a:rPr lang="pt-BR" dirty="0"/>
              <a:t>FERTILIZANTE AGR FORÇA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E3A1E5AE-684D-A9DF-7E4E-7B1DF930DC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31677" y="2683252"/>
            <a:ext cx="4039383" cy="3857625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31AF89B9-899F-2BD7-90FA-39C52E43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5652" y="2815569"/>
            <a:ext cx="4077093" cy="3555280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C66004A8-4149-86B5-5643-3BED0FA36628}"/>
              </a:ext>
            </a:extLst>
          </p:cNvPr>
          <p:cNvGrpSpPr/>
          <p:nvPr/>
        </p:nvGrpSpPr>
        <p:grpSpPr>
          <a:xfrm>
            <a:off x="3957123" y="2554662"/>
            <a:ext cx="3549093" cy="2762056"/>
            <a:chOff x="3957123" y="2554662"/>
            <a:chExt cx="3549093" cy="407709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B6E2ED38-3CAB-ECB2-5C7E-23E69B389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7123" y="2554662"/>
              <a:ext cx="1774546" cy="4077093"/>
            </a:xfrm>
            <a:prstGeom prst="rect">
              <a:avLst/>
            </a:prstGeom>
          </p:spPr>
        </p:pic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id="{322F3AD2-06E0-4324-1F52-03A71EFF5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669" y="2554663"/>
              <a:ext cx="1774547" cy="4077093"/>
            </a:xfrm>
            <a:prstGeom prst="rect">
              <a:avLst/>
            </a:prstGeom>
          </p:spPr>
        </p:pic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A32B41-06F8-8513-748A-1571C2DD5737}"/>
              </a:ext>
            </a:extLst>
          </p:cNvPr>
          <p:cNvSpPr txBox="1"/>
          <p:nvPr/>
        </p:nvSpPr>
        <p:spPr>
          <a:xfrm>
            <a:off x="4005238" y="5616093"/>
            <a:ext cx="3629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0" i="0" dirty="0">
                <a:solidFill>
                  <a:srgbClr val="696969"/>
                </a:solidFill>
                <a:effectLst/>
                <a:latin typeface="Arial" panose="020B0604020202020204" pitchFamily="34" charset="0"/>
              </a:rPr>
              <a:t>Sua formulação  contém matérias-primas de última geração favorecendo rápida absorção e ação, mantendo ativo o metabolismo das plantas. Sua dupla função, atua como potencializador fisiológicos e estimulantes vegetais.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97043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>
            <a:extLst>
              <a:ext uri="{FF2B5EF4-FFF2-40B4-BE49-F238E27FC236}">
                <a16:creationId xmlns:a16="http://schemas.microsoft.com/office/drawing/2014/main" id="{59010477-5733-FF14-6B6A-08B905A080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7A312A1-74A3-EB40-A7E5-C5E9C3799EE0}"/>
              </a:ext>
            </a:extLst>
          </p:cNvPr>
          <p:cNvSpPr txBox="1"/>
          <p:nvPr/>
        </p:nvSpPr>
        <p:spPr>
          <a:xfrm>
            <a:off x="4254630" y="556181"/>
            <a:ext cx="5910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>
                <a:solidFill>
                  <a:schemeClr val="bg1"/>
                </a:solidFill>
              </a:rPr>
              <a:t>Fases Alface </a:t>
            </a:r>
          </a:p>
          <a:p>
            <a:endParaRPr lang="pt-BR" sz="4800" dirty="0">
              <a:solidFill>
                <a:schemeClr val="bg1"/>
              </a:solidFill>
            </a:endParaRPr>
          </a:p>
          <a:p>
            <a:endParaRPr lang="pt-BR" sz="4800" dirty="0">
              <a:solidFill>
                <a:schemeClr val="bg1"/>
              </a:solidFill>
            </a:endParaRPr>
          </a:p>
        </p:txBody>
      </p:sp>
      <p:pic>
        <p:nvPicPr>
          <p:cNvPr id="6" name="Gráfico 5" descr="Marca de seleção">
            <a:extLst>
              <a:ext uri="{FF2B5EF4-FFF2-40B4-BE49-F238E27FC236}">
                <a16:creationId xmlns:a16="http://schemas.microsoft.com/office/drawing/2014/main" id="{8B29C24B-3AD3-6126-4794-105235D53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6630" y="1934873"/>
            <a:ext cx="392785" cy="444776"/>
          </a:xfrm>
          <a:prstGeom prst="rect">
            <a:avLst/>
          </a:prstGeom>
        </p:spPr>
      </p:pic>
      <p:pic>
        <p:nvPicPr>
          <p:cNvPr id="7" name="Gráfico 6" descr="Marca de seleção">
            <a:extLst>
              <a:ext uri="{FF2B5EF4-FFF2-40B4-BE49-F238E27FC236}">
                <a16:creationId xmlns:a16="http://schemas.microsoft.com/office/drawing/2014/main" id="{0390DB25-1720-4B39-6B8B-B10577AD5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1912" y="2747155"/>
            <a:ext cx="392785" cy="514527"/>
          </a:xfrm>
          <a:prstGeom prst="rect">
            <a:avLst/>
          </a:prstGeom>
        </p:spPr>
      </p:pic>
      <p:pic>
        <p:nvPicPr>
          <p:cNvPr id="8" name="Gráfico 7" descr="Marca de seleção">
            <a:extLst>
              <a:ext uri="{FF2B5EF4-FFF2-40B4-BE49-F238E27FC236}">
                <a16:creationId xmlns:a16="http://schemas.microsoft.com/office/drawing/2014/main" id="{1135575C-F84D-D6FE-7787-85184316E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6628" y="3666070"/>
            <a:ext cx="392785" cy="444776"/>
          </a:xfrm>
          <a:prstGeom prst="rect">
            <a:avLst/>
          </a:prstGeom>
        </p:spPr>
      </p:pic>
      <p:pic>
        <p:nvPicPr>
          <p:cNvPr id="9" name="Gráfico 8" descr="Marca de seleção">
            <a:extLst>
              <a:ext uri="{FF2B5EF4-FFF2-40B4-BE49-F238E27FC236}">
                <a16:creationId xmlns:a16="http://schemas.microsoft.com/office/drawing/2014/main" id="{4FF704D7-8CC6-C441-F8AF-0B6E6559E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1911" y="4630455"/>
            <a:ext cx="392785" cy="444776"/>
          </a:xfrm>
          <a:prstGeom prst="rect">
            <a:avLst/>
          </a:prstGeom>
        </p:spPr>
      </p:pic>
      <p:pic>
        <p:nvPicPr>
          <p:cNvPr id="10" name="Gráfico 9" descr="Marca de seleção">
            <a:extLst>
              <a:ext uri="{FF2B5EF4-FFF2-40B4-BE49-F238E27FC236}">
                <a16:creationId xmlns:a16="http://schemas.microsoft.com/office/drawing/2014/main" id="{3B089BC3-9815-660C-99FA-B30988527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6629" y="5512488"/>
            <a:ext cx="392785" cy="444776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D8DAE734-424A-E4BC-1585-40194A465255}"/>
              </a:ext>
            </a:extLst>
          </p:cNvPr>
          <p:cNvSpPr txBox="1"/>
          <p:nvPr/>
        </p:nvSpPr>
        <p:spPr>
          <a:xfrm>
            <a:off x="2026763" y="1934873"/>
            <a:ext cx="3583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GERMINAÇÃO: LEVA DE 7 A 14 DIAS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11B71DC-F7A2-DFA5-6871-9BF262601B88}"/>
              </a:ext>
            </a:extLst>
          </p:cNvPr>
          <p:cNvSpPr txBox="1"/>
          <p:nvPr/>
        </p:nvSpPr>
        <p:spPr>
          <a:xfrm>
            <a:off x="2026763" y="2747155"/>
            <a:ext cx="867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CRESCIMENTO: VEGETATIVO ONDE DESENVOLVEM AS FOLHAS E FORNECE OS NUTRIENTES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2E291EA-ADA2-A89D-9A35-D01350849B7F}"/>
              </a:ext>
            </a:extLst>
          </p:cNvPr>
          <p:cNvSpPr txBox="1"/>
          <p:nvPr/>
        </p:nvSpPr>
        <p:spPr>
          <a:xfrm>
            <a:off x="2026763" y="3666070"/>
            <a:ext cx="9102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DESENVOLVIMENTO: ONDE SE FORMA CABEÇA E FOLHAS ESTE PROCESSO LEVA 30 A 80 DIAS 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DAC95D2-5320-06D3-9B2A-214761A82EDB}"/>
              </a:ext>
            </a:extLst>
          </p:cNvPr>
          <p:cNvSpPr txBox="1"/>
          <p:nvPr/>
        </p:nvSpPr>
        <p:spPr>
          <a:xfrm>
            <a:off x="2026763" y="4700473"/>
            <a:ext cx="277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COLHEITA: DE 30 A 80 DIAS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D3B920B-9062-1043-1832-D2A559BFA21D}"/>
              </a:ext>
            </a:extLst>
          </p:cNvPr>
          <p:cNvSpPr txBox="1"/>
          <p:nvPr/>
        </p:nvSpPr>
        <p:spPr>
          <a:xfrm>
            <a:off x="2032982" y="5734876"/>
            <a:ext cx="530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REGENERAÇÃO: APENAS PARA ALGUMAS VARIEDADES </a:t>
            </a:r>
          </a:p>
        </p:txBody>
      </p:sp>
    </p:spTree>
    <p:extLst>
      <p:ext uri="{BB962C8B-B14F-4D97-AF65-F5344CB8AC3E}">
        <p14:creationId xmlns:p14="http://schemas.microsoft.com/office/powerpoint/2010/main" val="164230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DBBE2FC-E952-15FE-506C-2AEC67725668}"/>
              </a:ext>
            </a:extLst>
          </p:cNvPr>
          <p:cNvSpPr txBox="1"/>
          <p:nvPr/>
        </p:nvSpPr>
        <p:spPr>
          <a:xfrm>
            <a:off x="5277034" y="226244"/>
            <a:ext cx="176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EXPERIMENTO 1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9C6BD4B-BEA0-B407-3C88-AB3F6CB241EB}"/>
              </a:ext>
            </a:extLst>
          </p:cNvPr>
          <p:cNvSpPr/>
          <p:nvPr/>
        </p:nvSpPr>
        <p:spPr>
          <a:xfrm>
            <a:off x="424206" y="1236481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T1 TESTEMUNHA ORGÂNICA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9D84558-9B76-E4A3-4A58-A4AB7768F832}"/>
              </a:ext>
            </a:extLst>
          </p:cNvPr>
          <p:cNvSpPr/>
          <p:nvPr/>
        </p:nvSpPr>
        <p:spPr>
          <a:xfrm>
            <a:off x="4511511" y="1236481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T2 COM FOLHAR AGR FORÇA 1 DOSE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D5532E3-D44E-3F33-264D-372802B35901}"/>
              </a:ext>
            </a:extLst>
          </p:cNvPr>
          <p:cNvSpPr/>
          <p:nvPr/>
        </p:nvSpPr>
        <p:spPr>
          <a:xfrm>
            <a:off x="8460555" y="1224265"/>
            <a:ext cx="2848466" cy="15255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T3 COM FOLHAR AGR FORÇA ½ DOSE  </a:t>
            </a: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E0CE727C-4C91-BCC8-B522-0D088F740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284035"/>
              </p:ext>
            </p:extLst>
          </p:nvPr>
        </p:nvGraphicFramePr>
        <p:xfrm>
          <a:off x="188536" y="3179189"/>
          <a:ext cx="3638746" cy="19435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2845">
                  <a:extLst>
                    <a:ext uri="{9D8B030D-6E8A-4147-A177-3AD203B41FA5}">
                      <a16:colId xmlns:a16="http://schemas.microsoft.com/office/drawing/2014/main" val="1180205446"/>
                    </a:ext>
                  </a:extLst>
                </a:gridCol>
                <a:gridCol w="714377">
                  <a:extLst>
                    <a:ext uri="{9D8B030D-6E8A-4147-A177-3AD203B41FA5}">
                      <a16:colId xmlns:a16="http://schemas.microsoft.com/office/drawing/2014/main" val="3598469561"/>
                    </a:ext>
                  </a:extLst>
                </a:gridCol>
                <a:gridCol w="505381">
                  <a:extLst>
                    <a:ext uri="{9D8B030D-6E8A-4147-A177-3AD203B41FA5}">
                      <a16:colId xmlns:a16="http://schemas.microsoft.com/office/drawing/2014/main" val="2950619786"/>
                    </a:ext>
                  </a:extLst>
                </a:gridCol>
                <a:gridCol w="505381">
                  <a:extLst>
                    <a:ext uri="{9D8B030D-6E8A-4147-A177-3AD203B41FA5}">
                      <a16:colId xmlns:a16="http://schemas.microsoft.com/office/drawing/2014/main" val="3219731965"/>
                    </a:ext>
                  </a:extLst>
                </a:gridCol>
                <a:gridCol w="505381">
                  <a:extLst>
                    <a:ext uri="{9D8B030D-6E8A-4147-A177-3AD203B41FA5}">
                      <a16:colId xmlns:a16="http://schemas.microsoft.com/office/drawing/2014/main" val="2435471732"/>
                    </a:ext>
                  </a:extLst>
                </a:gridCol>
                <a:gridCol w="505381">
                  <a:extLst>
                    <a:ext uri="{9D8B030D-6E8A-4147-A177-3AD203B41FA5}">
                      <a16:colId xmlns:a16="http://schemas.microsoft.com/office/drawing/2014/main" val="3436069707"/>
                    </a:ext>
                  </a:extLst>
                </a:gridCol>
              </a:tblGrid>
              <a:tr h="42925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TRATAMENTOS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REPETIÇÕES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CR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CPA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AP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N° FOLHAS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64560960"/>
                  </a:ext>
                </a:extLst>
              </a:tr>
              <a:tr h="37857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TESTEMUNHA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4,5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07259945"/>
                  </a:ext>
                </a:extLst>
              </a:tr>
              <a:tr h="37857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1718127"/>
                  </a:ext>
                </a:extLst>
              </a:tr>
              <a:tr h="37857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5,7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0382019"/>
                  </a:ext>
                </a:extLst>
              </a:tr>
              <a:tr h="37857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77607650"/>
                  </a:ext>
                </a:extLst>
              </a:tr>
            </a:tbl>
          </a:graphicData>
        </a:graphic>
      </p:graphicFrame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16D502DF-0070-034B-6D6A-93C6A7467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218597"/>
              </p:ext>
            </p:extLst>
          </p:nvPr>
        </p:nvGraphicFramePr>
        <p:xfrm>
          <a:off x="4211818" y="3179187"/>
          <a:ext cx="3467176" cy="2521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9782">
                  <a:extLst>
                    <a:ext uri="{9D8B030D-6E8A-4147-A177-3AD203B41FA5}">
                      <a16:colId xmlns:a16="http://schemas.microsoft.com/office/drawing/2014/main" val="1486457666"/>
                    </a:ext>
                  </a:extLst>
                </a:gridCol>
                <a:gridCol w="717755">
                  <a:extLst>
                    <a:ext uri="{9D8B030D-6E8A-4147-A177-3AD203B41FA5}">
                      <a16:colId xmlns:a16="http://schemas.microsoft.com/office/drawing/2014/main" val="1042432572"/>
                    </a:ext>
                  </a:extLst>
                </a:gridCol>
                <a:gridCol w="432619">
                  <a:extLst>
                    <a:ext uri="{9D8B030D-6E8A-4147-A177-3AD203B41FA5}">
                      <a16:colId xmlns:a16="http://schemas.microsoft.com/office/drawing/2014/main" val="2806192790"/>
                    </a:ext>
                  </a:extLst>
                </a:gridCol>
                <a:gridCol w="383458">
                  <a:extLst>
                    <a:ext uri="{9D8B030D-6E8A-4147-A177-3AD203B41FA5}">
                      <a16:colId xmlns:a16="http://schemas.microsoft.com/office/drawing/2014/main" val="2901930842"/>
                    </a:ext>
                  </a:extLst>
                </a:gridCol>
                <a:gridCol w="442452">
                  <a:extLst>
                    <a:ext uri="{9D8B030D-6E8A-4147-A177-3AD203B41FA5}">
                      <a16:colId xmlns:a16="http://schemas.microsoft.com/office/drawing/2014/main" val="3501899191"/>
                    </a:ext>
                  </a:extLst>
                </a:gridCol>
                <a:gridCol w="521110">
                  <a:extLst>
                    <a:ext uri="{9D8B030D-6E8A-4147-A177-3AD203B41FA5}">
                      <a16:colId xmlns:a16="http://schemas.microsoft.com/office/drawing/2014/main" val="3438566902"/>
                    </a:ext>
                  </a:extLst>
                </a:gridCol>
              </a:tblGrid>
              <a:tr h="2522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TRATAMENTOS 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REPETIÇÕES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CPA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AP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N° FOLHAS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73008861"/>
                  </a:ext>
                </a:extLst>
              </a:tr>
              <a:tr h="54475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TRATAMENTO 2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8935891"/>
                  </a:ext>
                </a:extLst>
              </a:tr>
              <a:tr h="54475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60618707"/>
                  </a:ext>
                </a:extLst>
              </a:tr>
              <a:tr h="54475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REP 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66274443"/>
                  </a:ext>
                </a:extLst>
              </a:tr>
              <a:tr h="54475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30287623"/>
                  </a:ext>
                </a:extLst>
              </a:tr>
            </a:tbl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FEC6626F-4BAA-04DB-0963-3E1C75291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94121"/>
              </p:ext>
            </p:extLst>
          </p:nvPr>
        </p:nvGraphicFramePr>
        <p:xfrm>
          <a:off x="8121976" y="3179187"/>
          <a:ext cx="3525624" cy="194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4030">
                  <a:extLst>
                    <a:ext uri="{9D8B030D-6E8A-4147-A177-3AD203B41FA5}">
                      <a16:colId xmlns:a16="http://schemas.microsoft.com/office/drawing/2014/main" val="3110245655"/>
                    </a:ext>
                  </a:extLst>
                </a:gridCol>
                <a:gridCol w="736084">
                  <a:extLst>
                    <a:ext uri="{9D8B030D-6E8A-4147-A177-3AD203B41FA5}">
                      <a16:colId xmlns:a16="http://schemas.microsoft.com/office/drawing/2014/main" val="1365648090"/>
                    </a:ext>
                  </a:extLst>
                </a:gridCol>
                <a:gridCol w="383458">
                  <a:extLst>
                    <a:ext uri="{9D8B030D-6E8A-4147-A177-3AD203B41FA5}">
                      <a16:colId xmlns:a16="http://schemas.microsoft.com/office/drawing/2014/main" val="1514341433"/>
                    </a:ext>
                  </a:extLst>
                </a:gridCol>
                <a:gridCol w="442712">
                  <a:extLst>
                    <a:ext uri="{9D8B030D-6E8A-4147-A177-3AD203B41FA5}">
                      <a16:colId xmlns:a16="http://schemas.microsoft.com/office/drawing/2014/main" val="544679076"/>
                    </a:ext>
                  </a:extLst>
                </a:gridCol>
                <a:gridCol w="489670">
                  <a:extLst>
                    <a:ext uri="{9D8B030D-6E8A-4147-A177-3AD203B41FA5}">
                      <a16:colId xmlns:a16="http://schemas.microsoft.com/office/drawing/2014/main" val="1928571672"/>
                    </a:ext>
                  </a:extLst>
                </a:gridCol>
                <a:gridCol w="489670">
                  <a:extLst>
                    <a:ext uri="{9D8B030D-6E8A-4147-A177-3AD203B41FA5}">
                      <a16:colId xmlns:a16="http://schemas.microsoft.com/office/drawing/2014/main" val="3867599786"/>
                    </a:ext>
                  </a:extLst>
                </a:gridCol>
              </a:tblGrid>
              <a:tr h="3588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TRATAMENTOS 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REPETIÇÕES 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CPA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AP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N° FOLHAS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98188323"/>
                  </a:ext>
                </a:extLst>
              </a:tr>
              <a:tr h="39617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TRATAMENTO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1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44687674"/>
                  </a:ext>
                </a:extLst>
              </a:tr>
              <a:tr h="3961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REP 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11347475"/>
                  </a:ext>
                </a:extLst>
              </a:tr>
              <a:tr h="3961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59595052"/>
                  </a:ext>
                </a:extLst>
              </a:tr>
              <a:tr h="3961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6,5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73695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679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4900128-FBEA-D935-A61F-61A25454A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902842"/>
              </p:ext>
            </p:extLst>
          </p:nvPr>
        </p:nvGraphicFramePr>
        <p:xfrm>
          <a:off x="838200" y="452488"/>
          <a:ext cx="10515603" cy="60179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041">
                  <a:extLst>
                    <a:ext uri="{9D8B030D-6E8A-4147-A177-3AD203B41FA5}">
                      <a16:colId xmlns:a16="http://schemas.microsoft.com/office/drawing/2014/main" val="3236589853"/>
                    </a:ext>
                  </a:extLst>
                </a:gridCol>
                <a:gridCol w="1465289">
                  <a:extLst>
                    <a:ext uri="{9D8B030D-6E8A-4147-A177-3AD203B41FA5}">
                      <a16:colId xmlns:a16="http://schemas.microsoft.com/office/drawing/2014/main" val="2286176400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3881765142"/>
                    </a:ext>
                  </a:extLst>
                </a:gridCol>
                <a:gridCol w="738801">
                  <a:extLst>
                    <a:ext uri="{9D8B030D-6E8A-4147-A177-3AD203B41FA5}">
                      <a16:colId xmlns:a16="http://schemas.microsoft.com/office/drawing/2014/main" val="2916624977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2456491615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1335491254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336470845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2763877807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2752028422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313429154"/>
                    </a:ext>
                  </a:extLst>
                </a:gridCol>
                <a:gridCol w="1058948">
                  <a:extLst>
                    <a:ext uri="{9D8B030D-6E8A-4147-A177-3AD203B41FA5}">
                      <a16:colId xmlns:a16="http://schemas.microsoft.com/office/drawing/2014/main" val="1882645128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755427285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1650783996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523828677"/>
                    </a:ext>
                  </a:extLst>
                </a:gridCol>
                <a:gridCol w="591041">
                  <a:extLst>
                    <a:ext uri="{9D8B030D-6E8A-4147-A177-3AD203B41FA5}">
                      <a16:colId xmlns:a16="http://schemas.microsoft.com/office/drawing/2014/main" val="1235862953"/>
                    </a:ext>
                  </a:extLst>
                </a:gridCol>
              </a:tblGrid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916310044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avaliação</a:t>
                      </a:r>
                    </a:p>
                  </a:txBody>
                  <a:tcPr marL="7388" marR="7388" marT="7388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15/03/2025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537429554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AVALIAÇÃO TELADO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250065032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PARAMETROS AVALIATIVOS: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168272649"/>
                  </a:ext>
                </a:extLst>
              </a:tr>
              <a:tr h="338079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COMPRIMENTO RAIZ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61253020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COMPRIEMNTO  PARTE AEREA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55245807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DE FOLHAS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981270396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CPA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N° FOLHAS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537574968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Tratamentos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CR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MÉDIA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CPA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MEDIA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Nº folhas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MÉDIA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QUADRADO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4.448,89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6.400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4.761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89941650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 dirty="0">
                          <a:effectLst/>
                        </a:rPr>
                        <a:t>Testemunha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4,5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5,066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6,25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MÉDIA 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5,558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6,667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5,75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71134317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VARIANCIA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0,932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1,152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0,568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297795890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5,7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DESVIO PADRÃO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0,965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1,073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0,754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559211279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COEFICIENTE V%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17,366%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16,096%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13,109%</a:t>
                      </a: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374756479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Tratamento 2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5,75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6,75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5,75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4246139576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3756792265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4115771304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660198837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Tratamento 3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5,375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5,5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52571611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482190255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73421603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rep 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6,5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2180683121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SOMA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66,7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874371863"/>
                  </a:ext>
                </a:extLst>
              </a:tr>
              <a:tr h="249726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88" marR="7388" marT="7388" marB="0" anchor="b"/>
                </a:tc>
                <a:extLst>
                  <a:ext uri="{0D108BD9-81ED-4DB2-BD59-A6C34878D82A}">
                    <a16:rowId xmlns:a16="http://schemas.microsoft.com/office/drawing/2014/main" val="1639546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823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98A4E0EC-569B-F853-D973-F3C89C4A1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0A1C08-B141-3680-6CDB-15DBF51DEF03}"/>
              </a:ext>
            </a:extLst>
          </p:cNvPr>
          <p:cNvSpPr txBox="1"/>
          <p:nvPr/>
        </p:nvSpPr>
        <p:spPr>
          <a:xfrm>
            <a:off x="4446634" y="5680588"/>
            <a:ext cx="366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  <a:highlight>
                  <a:srgbClr val="0000FF"/>
                </a:highlight>
              </a:rPr>
              <a:t>EXPERIMENTO 2</a:t>
            </a:r>
            <a:r>
              <a:rPr lang="pt-BR" sz="3200" dirty="0">
                <a:highlight>
                  <a:srgbClr val="FFFF00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25591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1285</Words>
  <Application>Microsoft Office PowerPoint</Application>
  <PresentationFormat>Widescreen</PresentationFormat>
  <Paragraphs>482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Tema do Office</vt:lpstr>
      <vt:lpstr>ESTATISTÍCA E EXPERIMENTAÇÃO AGRÍCOLA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Flaviano</dc:creator>
  <cp:lastModifiedBy>Flaviano</cp:lastModifiedBy>
  <cp:revision>27</cp:revision>
  <dcterms:created xsi:type="dcterms:W3CDTF">2025-03-13T23:44:37Z</dcterms:created>
  <dcterms:modified xsi:type="dcterms:W3CDTF">2025-04-01T08:54:07Z</dcterms:modified>
</cp:coreProperties>
</file>