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8"/>
  </p:normalViewPr>
  <p:slideViewPr>
    <p:cSldViewPr snapToGrid="0">
      <p:cViewPr varScale="1">
        <p:scale>
          <a:sx n="109" d="100"/>
          <a:sy n="109" d="100"/>
        </p:scale>
        <p:origin x="58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4731af5072_2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g34731af5072_2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8" name="Google Shape;2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46a179b0c1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3" name="Google Shape;243;g346a179b0c1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47c75880a8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4" name="Google Shape;254;g347c75880a8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4731af5072_2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g34731af5072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47c75880a8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6" name="Google Shape;276;g347c75880a8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4731af5072_2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7" name="Google Shape;287;g34731af5072_2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46a179b0c1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9" name="Google Shape;139;g346a179b0c1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47c75880a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" name="Google Shape;152;g347c75880a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4731af5072_2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g34731af5072_2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47c75880a8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g347c75880a8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4731af5072_2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1" name="Google Shape;191;g34731af5072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0" y="3291059"/>
            <a:ext cx="12192000" cy="3566891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339364" y="292231"/>
            <a:ext cx="3751869" cy="65988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4223206" y="292231"/>
            <a:ext cx="3751869" cy="65988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8107050" y="301658"/>
            <a:ext cx="3751869" cy="659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3"/>
          <p:cNvPicPr preferRelativeResize="0"/>
          <p:nvPr/>
        </p:nvPicPr>
        <p:blipFill rotWithShape="1">
          <a:blip r:embed="rId3">
            <a:alphaModFix/>
          </a:blip>
          <a:srcRect l="54250" t="38666" r="4613" b="27553"/>
          <a:stretch/>
        </p:blipFill>
        <p:spPr>
          <a:xfrm>
            <a:off x="7826687" y="4627719"/>
            <a:ext cx="3760787" cy="17367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3"/>
          <p:cNvSpPr/>
          <p:nvPr/>
        </p:nvSpPr>
        <p:spPr>
          <a:xfrm>
            <a:off x="339364" y="1089440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lang="pt-BR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0" y="1220500"/>
            <a:ext cx="12120600" cy="1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i="0" u="none" strike="noStrike" cap="none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PROJETO INTEGRADO: </a:t>
            </a:r>
            <a:r>
              <a:rPr lang="pt-BR" sz="2400" b="1">
                <a:solidFill>
                  <a:srgbClr val="1E4E79"/>
                </a:solidFill>
              </a:rPr>
              <a:t>MATEMÁTICA E EXPERIMENTAÇÃO AGRÍCOLA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1E4E79"/>
                </a:solidFill>
              </a:rPr>
              <a:t>GERMINAÇÃO DE SEMENTES E DESENVOLVIMENTO DE MUDAS</a:t>
            </a:r>
            <a:endParaRPr sz="2400" b="1" i="0" u="none" strike="noStrike" cap="none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0" y="3419894"/>
            <a:ext cx="7975200" cy="4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chemeClr val="lt1"/>
                </a:solidFill>
              </a:rPr>
              <a:t>GUSTAVO HENRIQUE NALLI - RA 24001866</a:t>
            </a:r>
            <a:endParaRPr sz="1800" b="1" dirty="0">
              <a:solidFill>
                <a:schemeClr val="lt1"/>
              </a:solidFill>
            </a:endParaRPr>
          </a:p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chemeClr val="lt1"/>
                </a:solidFill>
              </a:rPr>
              <a:t>ROMUALDO MARTINS BERNARDES - RA 24001635</a:t>
            </a:r>
            <a:endParaRPr sz="1800" b="1" dirty="0">
              <a:solidFill>
                <a:schemeClr val="lt1"/>
              </a:solidFill>
            </a:endParaRPr>
          </a:p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chemeClr val="lt1"/>
                </a:solidFill>
              </a:rPr>
              <a:t>LEONARDO MACEDO DE ALMEIDA - RA 24001610</a:t>
            </a:r>
            <a:endParaRPr sz="1800" b="1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FFFFFF"/>
                </a:solidFill>
              </a:rPr>
              <a:t>AGNALDO APARECIDO CEZARIO DA SILVA JÚNIOR - RA 2400196</a:t>
            </a:r>
            <a:endParaRPr sz="1800"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FFFFFF"/>
                </a:solidFill>
              </a:rPr>
              <a:t>MARCELO MARTINS BERNARDES - RA 24001648</a:t>
            </a:r>
            <a:endParaRPr sz="1800"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FFFFFF"/>
                </a:solidFill>
              </a:rPr>
              <a:t>RAFAEL RODRIGUES DOS SANTOS - RA 24002027</a:t>
            </a:r>
            <a:endParaRPr sz="1800"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FFFFFF"/>
                </a:solidFill>
              </a:rPr>
              <a:t>JANAÍNA FERNANDA BERNARDES - RA24001874</a:t>
            </a:r>
            <a:endParaRPr sz="1800"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FFFFFF"/>
                </a:solidFill>
              </a:rPr>
              <a:t>CAROLINA BUQUE GARCIA - RA 24001853</a:t>
            </a:r>
            <a:endParaRPr sz="1800"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rgbClr val="FFFFFF"/>
                </a:solidFill>
              </a:rPr>
              <a:t>VANESSA SOUZA DE OLIVEIRA - RA 24002051</a:t>
            </a:r>
            <a:endParaRPr sz="1800"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FFFFFF"/>
              </a:solidFill>
            </a:endParaRPr>
          </a:p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lt1"/>
              </a:solidFill>
            </a:endParaRPr>
          </a:p>
        </p:txBody>
      </p:sp>
      <p:sp>
        <p:nvSpPr>
          <p:cNvPr id="96" name="Google Shape;96;p13"/>
          <p:cNvSpPr txBox="1"/>
          <p:nvPr/>
        </p:nvSpPr>
        <p:spPr>
          <a:xfrm>
            <a:off x="2677085" y="3109544"/>
            <a:ext cx="54813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2677085" y="3109544"/>
            <a:ext cx="54813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3"/>
          <p:cNvSpPr txBox="1"/>
          <p:nvPr/>
        </p:nvSpPr>
        <p:spPr>
          <a:xfrm>
            <a:off x="6197900" y="5246000"/>
            <a:ext cx="6017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2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2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2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2"/>
          <p:cNvSpPr txBox="1"/>
          <p:nvPr/>
        </p:nvSpPr>
        <p:spPr>
          <a:xfrm>
            <a:off x="449048" y="593889"/>
            <a:ext cx="55230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QUAIS PROBLEMAS PODEM OCORRER NOS DUTOS?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" name="Google Shape;210;p22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2"/>
          <p:cNvSpPr/>
          <p:nvPr/>
        </p:nvSpPr>
        <p:spPr>
          <a:xfrm>
            <a:off x="3239800" y="554662"/>
            <a:ext cx="5718600" cy="6309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CONCLUSÃO 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2"/>
          <p:cNvSpPr txBox="1"/>
          <p:nvPr/>
        </p:nvSpPr>
        <p:spPr>
          <a:xfrm>
            <a:off x="394150" y="1382000"/>
            <a:ext cx="114099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pt-BR" sz="1600">
                <a:solidFill>
                  <a:schemeClr val="dk1"/>
                </a:solidFill>
              </a:rPr>
              <a:t>De um modo geral, os tratamentos tiveram efeitos estatisticamente significativos nas análises de </a:t>
            </a:r>
            <a:r>
              <a:rPr lang="pt-BR" sz="1600" b="1">
                <a:solidFill>
                  <a:schemeClr val="dk1"/>
                </a:solidFill>
              </a:rPr>
              <a:t>Classificação 2, Classificação 3 e Sementes que Fungaram</a:t>
            </a:r>
            <a:r>
              <a:rPr lang="pt-BR" sz="1600">
                <a:solidFill>
                  <a:schemeClr val="dk1"/>
                </a:solidFill>
              </a:rPr>
              <a:t>, sugerindo que houve diferenças reais entre os tratamentos.Em </a:t>
            </a:r>
            <a:r>
              <a:rPr lang="pt-BR" sz="1600" b="1">
                <a:solidFill>
                  <a:schemeClr val="dk1"/>
                </a:solidFill>
              </a:rPr>
              <a:t>Sementes Germinadas e Classificação 1</a:t>
            </a:r>
            <a:r>
              <a:rPr lang="pt-BR" sz="1600">
                <a:solidFill>
                  <a:schemeClr val="dk1"/>
                </a:solidFill>
              </a:rPr>
              <a:t>, não houve significância estatística, indicando que os tratamentos não impactaram significativamente esses aspectos.O experimento apresentou coeficientes de variação razoáveis, exceto na </a:t>
            </a:r>
            <a:r>
              <a:rPr lang="pt-BR" sz="1600" b="1">
                <a:solidFill>
                  <a:schemeClr val="dk1"/>
                </a:solidFill>
              </a:rPr>
              <a:t>Classificação 1</a:t>
            </a:r>
            <a:r>
              <a:rPr lang="pt-BR" sz="1600">
                <a:solidFill>
                  <a:schemeClr val="dk1"/>
                </a:solidFill>
              </a:rPr>
              <a:t>, que teve alta variação nos dados.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3"/>
          <p:cNvSpPr/>
          <p:nvPr/>
        </p:nvSpPr>
        <p:spPr>
          <a:xfrm>
            <a:off x="339364" y="292231"/>
            <a:ext cx="3751869" cy="65988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23"/>
          <p:cNvSpPr/>
          <p:nvPr/>
        </p:nvSpPr>
        <p:spPr>
          <a:xfrm>
            <a:off x="4223206" y="292231"/>
            <a:ext cx="3751869" cy="65988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3"/>
          <p:cNvSpPr/>
          <p:nvPr/>
        </p:nvSpPr>
        <p:spPr>
          <a:xfrm>
            <a:off x="8107050" y="301658"/>
            <a:ext cx="3751869" cy="659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3"/>
          <p:cNvSpPr/>
          <p:nvPr/>
        </p:nvSpPr>
        <p:spPr>
          <a:xfrm>
            <a:off x="339375" y="461922"/>
            <a:ext cx="5718600" cy="6777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MUDAS DE ALFACE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3"/>
          <p:cNvSpPr/>
          <p:nvPr/>
        </p:nvSpPr>
        <p:spPr>
          <a:xfrm>
            <a:off x="6152265" y="461915"/>
            <a:ext cx="5706654" cy="607086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IMAGEM, MAPAS, GRÁFICO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23"/>
          <p:cNvPicPr preferRelativeResize="0"/>
          <p:nvPr/>
        </p:nvPicPr>
        <p:blipFill rotWithShape="1">
          <a:blip r:embed="rId3">
            <a:alphaModFix/>
          </a:blip>
          <a:srcRect l="54250" t="38666" r="4613" b="27553"/>
          <a:stretch/>
        </p:blipFill>
        <p:spPr>
          <a:xfrm>
            <a:off x="339364" y="5859463"/>
            <a:ext cx="1755317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3"/>
          <p:cNvSpPr txBox="1"/>
          <p:nvPr/>
        </p:nvSpPr>
        <p:spPr>
          <a:xfrm>
            <a:off x="339363" y="1410076"/>
            <a:ext cx="5718600" cy="44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</a:pPr>
            <a:r>
              <a:rPr lang="pt-BR" sz="1600"/>
              <a:t>Para o teste foram usados 12 mudas de alface, com 3 tratamentos, 1 testemunha e 2 variações de dosagens, sendo estes com fertilizante OuroGarden para folhagens em dose comercial e ½ dose comercial.  Para preparo do solo colocamos 50% de terra e 50% de substrato misturando - os deixando homogêneo. Colocamos no saquinho e fizemos o transplante das mudas, logo em seguida preparamos as dosagens e aplicamos nos tratamentos.</a:t>
            </a:r>
            <a:endParaRPr sz="1600" i="0" u="none" strike="noStrike" cap="none">
              <a:solidFill>
                <a:srgbClr val="000000"/>
              </a:solidFill>
            </a:endParaRPr>
          </a:p>
          <a:p>
            <a:pPr marL="457200" marR="0" lvl="0" indent="-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pt-BR" sz="1600"/>
              <a:t>As mudas foram armazenadas em viveiro adequado, com cobertura de tela e irrigação. </a:t>
            </a:r>
            <a:endParaRPr sz="1600"/>
          </a:p>
          <a:p>
            <a:pPr marL="45720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224" name="Google Shape;224;p23" title="WhatsApp Image 2025-03-08 at 10.14.36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2275" y="461925"/>
            <a:ext cx="3147950" cy="607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3" title="WhatsApp Image 2025-03-08 at 11.11.19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300225" y="461925"/>
            <a:ext cx="2558700" cy="607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4"/>
          <p:cNvSpPr/>
          <p:nvPr/>
        </p:nvSpPr>
        <p:spPr>
          <a:xfrm>
            <a:off x="339364" y="292231"/>
            <a:ext cx="3751869" cy="65988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4"/>
          <p:cNvSpPr/>
          <p:nvPr/>
        </p:nvSpPr>
        <p:spPr>
          <a:xfrm>
            <a:off x="4223206" y="292231"/>
            <a:ext cx="3751869" cy="65988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4"/>
          <p:cNvSpPr/>
          <p:nvPr/>
        </p:nvSpPr>
        <p:spPr>
          <a:xfrm>
            <a:off x="8107050" y="301658"/>
            <a:ext cx="3751869" cy="659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24"/>
          <p:cNvSpPr/>
          <p:nvPr/>
        </p:nvSpPr>
        <p:spPr>
          <a:xfrm>
            <a:off x="152400" y="461925"/>
            <a:ext cx="5893500" cy="615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AVALIAÇÃO DE MUDAS</a:t>
            </a:r>
            <a:endParaRPr sz="2200">
              <a:solidFill>
                <a:schemeClr val="lt1"/>
              </a:solidFill>
            </a:endParaRPr>
          </a:p>
        </p:txBody>
      </p:sp>
      <p:sp>
        <p:nvSpPr>
          <p:cNvPr id="234" name="Google Shape;234;p24"/>
          <p:cNvSpPr/>
          <p:nvPr/>
        </p:nvSpPr>
        <p:spPr>
          <a:xfrm>
            <a:off x="6152265" y="461915"/>
            <a:ext cx="5706654" cy="607086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Google Shape;235;p24"/>
          <p:cNvPicPr preferRelativeResize="0"/>
          <p:nvPr/>
        </p:nvPicPr>
        <p:blipFill rotWithShape="1">
          <a:blip r:embed="rId3">
            <a:alphaModFix/>
          </a:blip>
          <a:srcRect l="54250" t="38666" r="4613" b="27553"/>
          <a:stretch/>
        </p:blipFill>
        <p:spPr>
          <a:xfrm>
            <a:off x="339364" y="5859463"/>
            <a:ext cx="1755317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4"/>
          <p:cNvSpPr txBox="1"/>
          <p:nvPr/>
        </p:nvSpPr>
        <p:spPr>
          <a:xfrm>
            <a:off x="152400" y="1076925"/>
            <a:ext cx="58935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dk1"/>
                </a:solidFill>
              </a:rPr>
              <a:t>A avaliação foi feita apenas uma vez aos 7 dias após a instalação do experimento, tendo como resultado a tabela abaixo:</a:t>
            </a:r>
            <a:endParaRPr sz="1600"/>
          </a:p>
        </p:txBody>
      </p:sp>
      <p:pic>
        <p:nvPicPr>
          <p:cNvPr id="237" name="Google Shape;237;p24" title="WhatsApp Image 2025-03-15 at 09.52.03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2275" y="461925"/>
            <a:ext cx="2678026" cy="607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306625"/>
            <a:ext cx="5847465" cy="263832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39" name="Google Shape;239;p24" title="PHOTO-2025-03-31-20-06-18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30300" y="461925"/>
            <a:ext cx="3028624" cy="607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32731" y="5097345"/>
            <a:ext cx="2767144" cy="16082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5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5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5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p25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5"/>
          <p:cNvSpPr/>
          <p:nvPr/>
        </p:nvSpPr>
        <p:spPr>
          <a:xfrm>
            <a:off x="3014050" y="450325"/>
            <a:ext cx="61701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5"/>
          <p:cNvSpPr txBox="1"/>
          <p:nvPr/>
        </p:nvSpPr>
        <p:spPr>
          <a:xfrm>
            <a:off x="233350" y="1231400"/>
            <a:ext cx="1127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Comprimento da Raiz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999400"/>
            <a:ext cx="11725275" cy="38766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6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6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6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9" name="Google Shape;259;p26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6"/>
          <p:cNvSpPr/>
          <p:nvPr/>
        </p:nvSpPr>
        <p:spPr>
          <a:xfrm>
            <a:off x="3054938" y="459563"/>
            <a:ext cx="59202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6"/>
          <p:cNvSpPr txBox="1"/>
          <p:nvPr/>
        </p:nvSpPr>
        <p:spPr>
          <a:xfrm>
            <a:off x="235788" y="1280125"/>
            <a:ext cx="112701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Comprimento Parte Aérea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2" name="Google Shape;26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002575"/>
            <a:ext cx="11725275" cy="38766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27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27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0" name="Google Shape;270;p27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7"/>
          <p:cNvSpPr/>
          <p:nvPr/>
        </p:nvSpPr>
        <p:spPr>
          <a:xfrm>
            <a:off x="3050300" y="450325"/>
            <a:ext cx="59202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7"/>
          <p:cNvSpPr txBox="1"/>
          <p:nvPr/>
        </p:nvSpPr>
        <p:spPr>
          <a:xfrm>
            <a:off x="245575" y="1146525"/>
            <a:ext cx="1127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Altura da Planta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7763" y="1762125"/>
            <a:ext cx="11725275" cy="38766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8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8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8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1" name="Google Shape;281;p28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8"/>
          <p:cNvSpPr/>
          <p:nvPr/>
        </p:nvSpPr>
        <p:spPr>
          <a:xfrm>
            <a:off x="3118300" y="492850"/>
            <a:ext cx="5961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8"/>
          <p:cNvSpPr txBox="1"/>
          <p:nvPr/>
        </p:nvSpPr>
        <p:spPr>
          <a:xfrm>
            <a:off x="108275" y="1458313"/>
            <a:ext cx="112701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Número de Folhas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4" name="Google Shape;28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088" y="2058613"/>
            <a:ext cx="11142473" cy="3683986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9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29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29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29"/>
          <p:cNvSpPr txBox="1"/>
          <p:nvPr/>
        </p:nvSpPr>
        <p:spPr>
          <a:xfrm>
            <a:off x="449048" y="593889"/>
            <a:ext cx="55230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QUAIS PROBLEMAS PODEM OCORRER NOS DUTOS?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p29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9"/>
          <p:cNvSpPr/>
          <p:nvPr/>
        </p:nvSpPr>
        <p:spPr>
          <a:xfrm>
            <a:off x="548925" y="638750"/>
            <a:ext cx="10818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CONCLUSÃO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9"/>
          <p:cNvSpPr txBox="1"/>
          <p:nvPr/>
        </p:nvSpPr>
        <p:spPr>
          <a:xfrm>
            <a:off x="548925" y="1382050"/>
            <a:ext cx="10818600" cy="62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dk1"/>
                </a:solidFill>
              </a:rPr>
              <a:t>A análise estatística foram feitas com o método Scott-Knott a 5% e revelou que </a:t>
            </a:r>
            <a:r>
              <a:rPr lang="pt-BR" sz="1600" b="1">
                <a:solidFill>
                  <a:schemeClr val="dk1"/>
                </a:solidFill>
              </a:rPr>
              <a:t>os tratamentos não influenciaram significativamente nenhuma das variáveis analisadas</a:t>
            </a:r>
            <a:r>
              <a:rPr lang="pt-BR" sz="1600">
                <a:solidFill>
                  <a:schemeClr val="dk1"/>
                </a:solidFill>
              </a:rPr>
              <a:t>. O único efeito estatisticamente significativo foi observado para os </a:t>
            </a:r>
            <a:r>
              <a:rPr lang="pt-BR" sz="1600" b="1">
                <a:solidFill>
                  <a:schemeClr val="dk1"/>
                </a:solidFill>
              </a:rPr>
              <a:t>blocos na altura da planta (AP), ao nível de 1% de significância</a:t>
            </a:r>
            <a:r>
              <a:rPr lang="pt-BR" sz="1600">
                <a:solidFill>
                  <a:schemeClr val="dk1"/>
                </a:solidFill>
              </a:rPr>
              <a:t>, o que sugere que fatores externos, como variação ambiental ou manejo, podem ter interferido nos resultados.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dk1"/>
                </a:solidFill>
              </a:rPr>
              <a:t>Os coeficientes de variação (C.V.) indicaram que </a:t>
            </a:r>
            <a:r>
              <a:rPr lang="pt-BR" sz="1600" b="1">
                <a:solidFill>
                  <a:schemeClr val="dk1"/>
                </a:solidFill>
              </a:rPr>
              <a:t>CPA (32,43%) e CR (29,89%) tiveram maior dispersão dos dados</a:t>
            </a:r>
            <a:r>
              <a:rPr lang="pt-BR" sz="1600">
                <a:solidFill>
                  <a:schemeClr val="dk1"/>
                </a:solidFill>
              </a:rPr>
              <a:t>, enquanto </a:t>
            </a:r>
            <a:r>
              <a:rPr lang="pt-BR" sz="1600" b="1">
                <a:solidFill>
                  <a:schemeClr val="dk1"/>
                </a:solidFill>
              </a:rPr>
              <a:t>AP (9,05%) e número de folhas (9,75%) apresentaram menor variabilidade</a:t>
            </a:r>
            <a:r>
              <a:rPr lang="pt-BR" sz="1600">
                <a:solidFill>
                  <a:schemeClr val="dk1"/>
                </a:solidFill>
              </a:rPr>
              <a:t>. Essa variação nos resultados pode sugerir a necessidade de maior controle dos fatores ambientais ou um aumento no número de repetições para melhorar a precisão estatística.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dk1"/>
                </a:solidFill>
              </a:rPr>
              <a:t>Em um modo geral</a:t>
            </a:r>
            <a:r>
              <a:rPr lang="pt-BR" sz="1600" b="1">
                <a:solidFill>
                  <a:schemeClr val="dk1"/>
                </a:solidFill>
              </a:rPr>
              <a:t>, </a:t>
            </a:r>
            <a:r>
              <a:rPr lang="pt-BR" sz="1600">
                <a:solidFill>
                  <a:schemeClr val="dk1"/>
                </a:solidFill>
              </a:rPr>
              <a:t>o experimento não mostrou diferenças significativas entre os tratamentos para nenhuma das variáveis analisadas. Entretanto, a significância dos blocos na altura da planta sugere a influência de fatores externos, o que pode indicar a necessidade de ajustes no delineamento experimental. Pode-se entender também que devido a avaliação ser feita somente com 7 dias após a aplicação, os produtos aplicados não tiveram sua eficiência total devido ter que esperar mais tempo para ser mais eficaz.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/>
          <p:nvPr/>
        </p:nvSpPr>
        <p:spPr>
          <a:xfrm>
            <a:off x="339364" y="292231"/>
            <a:ext cx="3751869" cy="65988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4"/>
          <p:cNvSpPr/>
          <p:nvPr/>
        </p:nvSpPr>
        <p:spPr>
          <a:xfrm>
            <a:off x="4223206" y="292231"/>
            <a:ext cx="3751869" cy="65988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8107050" y="301658"/>
            <a:ext cx="3751869" cy="659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339375" y="461925"/>
            <a:ext cx="11519400" cy="9279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INTRODUÇÃO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4"/>
          <p:cNvPicPr preferRelativeResize="0"/>
          <p:nvPr/>
        </p:nvPicPr>
        <p:blipFill rotWithShape="1">
          <a:blip r:embed="rId3">
            <a:alphaModFix/>
          </a:blip>
          <a:srcRect l="54250" t="38666" r="4613" b="27553"/>
          <a:stretch/>
        </p:blipFill>
        <p:spPr>
          <a:xfrm>
            <a:off x="339364" y="5859463"/>
            <a:ext cx="1755317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4"/>
          <p:cNvSpPr txBox="1"/>
          <p:nvPr/>
        </p:nvSpPr>
        <p:spPr>
          <a:xfrm>
            <a:off x="339425" y="1484100"/>
            <a:ext cx="11519400" cy="47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/>
              <a:t>Este trabalho tem como objetivo analisar o acompanhamento do crescimento de mudas de alface e a germinação de sementes de milho, avaliando o desempenho das culturas com e sem o uso de tratamentos específicos. A alface e o milho são cultivos de grande importância econômica, entender como diferentes condições de tratamento pode afetar seu desenvolvimento como também pode oferecer informações valiosas para a melhoria da produtividade agrícola. O estudo será dividido em duas fases principais: a primeira, </a:t>
            </a:r>
            <a:r>
              <a:rPr lang="pt-BR" sz="1600" dirty="0">
                <a:solidFill>
                  <a:schemeClr val="dk1"/>
                </a:solidFill>
              </a:rPr>
              <a:t>dedicada à análise da taxa de germinação das sementes de milho</a:t>
            </a:r>
            <a:r>
              <a:rPr lang="pt-BR" sz="1600" dirty="0"/>
              <a:t>, e a segunda, </a:t>
            </a:r>
            <a:r>
              <a:rPr lang="pt-BR" sz="1600" dirty="0">
                <a:solidFill>
                  <a:schemeClr val="dk1"/>
                </a:solidFill>
              </a:rPr>
              <a:t>focada na observação do crescimento das mudas de alface</a:t>
            </a:r>
            <a:r>
              <a:rPr lang="pt-BR" sz="1600" dirty="0"/>
              <a:t>. Serão realizados tratamentos nas sementes e mudas, comparando os resultados com os controles não tratados. Serão analisados na alface as medidas de crescimento, como altura das plantas e número de folhas e nas sementes de milho a porcentagem de germinação das sementes classificando as que germinaram, as que germinaram somente a parte aérea e as que não germinaram. Fizemos também a avaliação das sementes que fungaram. Os ensaios foram instalado no dia 08/03/2025 e avaliado 7 dias depois no dia 15/03/2025. </a:t>
            </a:r>
            <a:endParaRPr sz="1600" dirty="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/>
              <a:t>Ao final, espera-se obter dados que possam contribuir para práticas agrícolas mais eficientes e sustentáveis.</a:t>
            </a:r>
            <a:endParaRPr sz="1600" dirty="0"/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/>
          <p:nvPr/>
        </p:nvSpPr>
        <p:spPr>
          <a:xfrm>
            <a:off x="339364" y="292231"/>
            <a:ext cx="3751869" cy="65988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/>
          <p:nvPr/>
        </p:nvSpPr>
        <p:spPr>
          <a:xfrm>
            <a:off x="4223206" y="292231"/>
            <a:ext cx="3751869" cy="65988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8107050" y="301658"/>
            <a:ext cx="3751869" cy="659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/>
          <p:nvPr/>
        </p:nvSpPr>
        <p:spPr>
          <a:xfrm>
            <a:off x="339375" y="461923"/>
            <a:ext cx="5718600" cy="8106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SEMENTES DE MILHO	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5"/>
          <p:cNvSpPr/>
          <p:nvPr/>
        </p:nvSpPr>
        <p:spPr>
          <a:xfrm>
            <a:off x="6152265" y="461915"/>
            <a:ext cx="5706654" cy="607086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IMAGEM, MAPAS, GRÁFICO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5"/>
          <p:cNvPicPr preferRelativeResize="0"/>
          <p:nvPr/>
        </p:nvPicPr>
        <p:blipFill rotWithShape="1">
          <a:blip r:embed="rId3">
            <a:alphaModFix/>
          </a:blip>
          <a:srcRect l="54250" t="38666" r="4613" b="27553"/>
          <a:stretch/>
        </p:blipFill>
        <p:spPr>
          <a:xfrm>
            <a:off x="339364" y="5859463"/>
            <a:ext cx="1755317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5"/>
          <p:cNvSpPr txBox="1"/>
          <p:nvPr/>
        </p:nvSpPr>
        <p:spPr>
          <a:xfrm>
            <a:off x="386625" y="1376225"/>
            <a:ext cx="5624100" cy="45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pt-BR" sz="1800" dirty="0"/>
              <a:t>Foram utilizadas 25 sementes por parcela repetidas 4 vezes totalizando 100 sementes por tratamento. O ensaio tem 3 tratamentos com 4 repetições totalizando 12 parcelas, 1 testemunha e 2 variações de produtos. Sendo as 2 variações, fungicida e fungicida + grafite, respectivamente.</a:t>
            </a:r>
            <a:endParaRPr dirty="0"/>
          </a:p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pt-BR" sz="1800" dirty="0"/>
              <a:t>Papel </a:t>
            </a:r>
            <a:r>
              <a:rPr lang="pt-BR" sz="1800" dirty="0" err="1"/>
              <a:t>Germitest</a:t>
            </a:r>
            <a:r>
              <a:rPr lang="pt-BR" sz="1800" dirty="0"/>
              <a:t> para germinação.</a:t>
            </a:r>
            <a:endParaRPr sz="1800" dirty="0"/>
          </a:p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t-BR" sz="1800" dirty="0"/>
              <a:t>Germinador em condições ideais de umidade e temperatura. Sendo UR de 90% e temperatura mantida em 26ºC.</a:t>
            </a:r>
            <a:endParaRPr sz="1800" dirty="0"/>
          </a:p>
        </p:txBody>
      </p:sp>
      <p:pic>
        <p:nvPicPr>
          <p:cNvPr id="120" name="Google Shape;120;p15" title="WhatsApp Image 2025-03-25 at 08.25.01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2275" y="461925"/>
            <a:ext cx="5706651" cy="607085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/>
          <p:nvPr/>
        </p:nvSpPr>
        <p:spPr>
          <a:xfrm>
            <a:off x="339364" y="292231"/>
            <a:ext cx="3751869" cy="65988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6"/>
          <p:cNvSpPr/>
          <p:nvPr/>
        </p:nvSpPr>
        <p:spPr>
          <a:xfrm>
            <a:off x="4223206" y="292231"/>
            <a:ext cx="3751869" cy="65988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8107050" y="301658"/>
            <a:ext cx="3751869" cy="659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6"/>
          <p:cNvSpPr/>
          <p:nvPr/>
        </p:nvSpPr>
        <p:spPr>
          <a:xfrm>
            <a:off x="339375" y="461922"/>
            <a:ext cx="5718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AVALIAÇÃO DE GERMINAÇÃO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6152265" y="461915"/>
            <a:ext cx="5706654" cy="607086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IMAGEM, MAPAS, GRÁFICO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16"/>
          <p:cNvPicPr preferRelativeResize="0"/>
          <p:nvPr/>
        </p:nvPicPr>
        <p:blipFill rotWithShape="1">
          <a:blip r:embed="rId3">
            <a:alphaModFix/>
          </a:blip>
          <a:srcRect l="54250" t="38666" r="4613" b="27553"/>
          <a:stretch/>
        </p:blipFill>
        <p:spPr>
          <a:xfrm>
            <a:off x="339364" y="5859463"/>
            <a:ext cx="1755317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6"/>
          <p:cNvSpPr txBox="1"/>
          <p:nvPr/>
        </p:nvSpPr>
        <p:spPr>
          <a:xfrm>
            <a:off x="339367" y="1093911"/>
            <a:ext cx="57186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A avaliação foi feita apenas uma vez aos 7 dias após a instalação do experimento, tendo como resultado a tabela abaixo:</a:t>
            </a:r>
            <a:endParaRPr sz="1600"/>
          </a:p>
        </p:txBody>
      </p:sp>
      <p:pic>
        <p:nvPicPr>
          <p:cNvPr id="132" name="Google Shape;132;p16" title="WhatsApp Image 2025-03-22 at 13.31.27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2275" y="461925"/>
            <a:ext cx="5706651" cy="607085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133" name="Google Shape;133;p16"/>
          <p:cNvSpPr txBox="1"/>
          <p:nvPr/>
        </p:nvSpPr>
        <p:spPr>
          <a:xfrm>
            <a:off x="433667" y="2906886"/>
            <a:ext cx="5718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pic>
        <p:nvPicPr>
          <p:cNvPr id="134" name="Google Shape;13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9375" y="2171200"/>
            <a:ext cx="5642650" cy="22785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5" name="Google Shape;135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9375" y="4521175"/>
            <a:ext cx="5642649" cy="10192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6" name="Google Shape;136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9375" y="5611850"/>
            <a:ext cx="5642651" cy="124615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7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449048" y="593889"/>
            <a:ext cx="55230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QUAIS PROBLEMAS PODEM OCORRER NOS DUTOS?Análise Estat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17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7"/>
          <p:cNvSpPr/>
          <p:nvPr/>
        </p:nvSpPr>
        <p:spPr>
          <a:xfrm>
            <a:off x="3236700" y="367647"/>
            <a:ext cx="5718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7"/>
          <p:cNvSpPr txBox="1"/>
          <p:nvPr/>
        </p:nvSpPr>
        <p:spPr>
          <a:xfrm>
            <a:off x="773550" y="1075475"/>
            <a:ext cx="10644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</a:rPr>
              <a:t>Sementes Germinadas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148" name="Google Shape;14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050" y="1697862"/>
            <a:ext cx="10131874" cy="37177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9" name="Google Shape;149;p17"/>
          <p:cNvSpPr txBox="1"/>
          <p:nvPr/>
        </p:nvSpPr>
        <p:spPr>
          <a:xfrm>
            <a:off x="339364" y="5282999"/>
            <a:ext cx="101319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pt-BR" sz="1600" dirty="0">
                <a:solidFill>
                  <a:schemeClr val="dk1"/>
                </a:solidFill>
              </a:rPr>
              <a:t>Sementes Germinadas, O número médio de sementes germinadas variou entre 21,5 e 23,5, a análise estatística indicou que nem os blocos nem os tratamentos apresentaram diferenças significativas nos níveis de 5% e 1%, o coeficiente de variação (C.V.) foi de </a:t>
            </a:r>
            <a:r>
              <a:rPr lang="pt-BR" sz="1600" b="1" dirty="0">
                <a:solidFill>
                  <a:schemeClr val="dk1"/>
                </a:solidFill>
              </a:rPr>
              <a:t>6,29%</a:t>
            </a:r>
            <a:r>
              <a:rPr lang="pt-BR" sz="1600" dirty="0">
                <a:solidFill>
                  <a:schemeClr val="dk1"/>
                </a:solidFill>
              </a:rPr>
              <a:t>, indicando boa precisão experimental.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8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8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8"/>
          <p:cNvSpPr txBox="1"/>
          <p:nvPr/>
        </p:nvSpPr>
        <p:spPr>
          <a:xfrm>
            <a:off x="449048" y="593889"/>
            <a:ext cx="55230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QUAIS PROBLEMAS PODEM OCORRER NOS DUTOS?Análise Estat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p18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8"/>
          <p:cNvSpPr/>
          <p:nvPr/>
        </p:nvSpPr>
        <p:spPr>
          <a:xfrm>
            <a:off x="3236700" y="367647"/>
            <a:ext cx="5718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8"/>
          <p:cNvSpPr txBox="1"/>
          <p:nvPr/>
        </p:nvSpPr>
        <p:spPr>
          <a:xfrm>
            <a:off x="922550" y="1075475"/>
            <a:ext cx="10644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</a:rPr>
              <a:t>Classificação 1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161" name="Google Shape;16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375" y="1617675"/>
            <a:ext cx="10131874" cy="373255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2" name="Google Shape;162;p18"/>
          <p:cNvSpPr txBox="1"/>
          <p:nvPr/>
        </p:nvSpPr>
        <p:spPr>
          <a:xfrm>
            <a:off x="339349" y="5240325"/>
            <a:ext cx="101319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pt-BR" sz="1600" dirty="0">
                <a:solidFill>
                  <a:schemeClr val="dk1"/>
                </a:solidFill>
              </a:rPr>
              <a:t>Classificação 1, o número médio de classificação variou entre 1,5 e 3,5, a análise estatística mostrou que não houve efeito significativo dos tratamentos e blocos e o coeficiente de variação foi </a:t>
            </a:r>
            <a:r>
              <a:rPr lang="pt-BR" sz="1600" b="1" dirty="0">
                <a:solidFill>
                  <a:schemeClr val="dk1"/>
                </a:solidFill>
              </a:rPr>
              <a:t>56,57%</a:t>
            </a:r>
            <a:r>
              <a:rPr lang="pt-BR" sz="1600" dirty="0">
                <a:solidFill>
                  <a:schemeClr val="dk1"/>
                </a:solidFill>
              </a:rPr>
              <a:t>, indicando alta variação nos dados.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9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9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9"/>
          <p:cNvSpPr txBox="1"/>
          <p:nvPr/>
        </p:nvSpPr>
        <p:spPr>
          <a:xfrm>
            <a:off x="449048" y="593889"/>
            <a:ext cx="55230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QUAIS PROBLEMAS PODEM OCORRER NOS DUTOS?Análise Estat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19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9"/>
          <p:cNvSpPr/>
          <p:nvPr/>
        </p:nvSpPr>
        <p:spPr>
          <a:xfrm>
            <a:off x="3135575" y="367647"/>
            <a:ext cx="5718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9"/>
          <p:cNvSpPr txBox="1"/>
          <p:nvPr/>
        </p:nvSpPr>
        <p:spPr>
          <a:xfrm>
            <a:off x="672425" y="1075475"/>
            <a:ext cx="10644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</a:rPr>
              <a:t>Classificação 2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174" name="Google Shape;17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375" y="1617675"/>
            <a:ext cx="10131874" cy="37151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5" name="Google Shape;175;p19"/>
          <p:cNvSpPr txBox="1"/>
          <p:nvPr/>
        </p:nvSpPr>
        <p:spPr>
          <a:xfrm>
            <a:off x="304763" y="5654675"/>
            <a:ext cx="10131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pt-BR" sz="1600">
                <a:solidFill>
                  <a:schemeClr val="dk1"/>
                </a:solidFill>
              </a:rPr>
              <a:t>Classificação 2, as médias variaram entre 2,25 e 7,25, houve diferença significativa entre os tratamentos no nível de </a:t>
            </a:r>
            <a:r>
              <a:rPr lang="pt-BR" sz="1600" b="1">
                <a:solidFill>
                  <a:schemeClr val="dk1"/>
                </a:solidFill>
              </a:rPr>
              <a:t>5%</a:t>
            </a:r>
            <a:r>
              <a:rPr lang="pt-BR" sz="1600">
                <a:solidFill>
                  <a:schemeClr val="dk1"/>
                </a:solidFill>
              </a:rPr>
              <a:t>, mas não no de 1% e o C.V. foi </a:t>
            </a:r>
            <a:r>
              <a:rPr lang="pt-BR" sz="1600" b="1">
                <a:solidFill>
                  <a:schemeClr val="dk1"/>
                </a:solidFill>
              </a:rPr>
              <a:t>35,35%</a:t>
            </a:r>
            <a:r>
              <a:rPr lang="pt-BR" sz="1600">
                <a:solidFill>
                  <a:schemeClr val="dk1"/>
                </a:solidFill>
              </a:rPr>
              <a:t>, mostrando uma variação considerável nos dados.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0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0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 txBox="1"/>
          <p:nvPr/>
        </p:nvSpPr>
        <p:spPr>
          <a:xfrm>
            <a:off x="449048" y="593889"/>
            <a:ext cx="55230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QUAIS PROBLEMAS PODEM OCORRER NOS DUTOS?Análise Estat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20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0"/>
          <p:cNvSpPr/>
          <p:nvPr/>
        </p:nvSpPr>
        <p:spPr>
          <a:xfrm>
            <a:off x="3236700" y="367647"/>
            <a:ext cx="5718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0"/>
          <p:cNvSpPr txBox="1"/>
          <p:nvPr/>
        </p:nvSpPr>
        <p:spPr>
          <a:xfrm>
            <a:off x="678325" y="1066050"/>
            <a:ext cx="10644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</a:rPr>
              <a:t>Classificação 3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375" y="1617675"/>
            <a:ext cx="10131882" cy="386836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8" name="Google Shape;188;p20"/>
          <p:cNvSpPr txBox="1"/>
          <p:nvPr/>
        </p:nvSpPr>
        <p:spPr>
          <a:xfrm>
            <a:off x="339363" y="5721725"/>
            <a:ext cx="10131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pt-BR" sz="1600">
                <a:solidFill>
                  <a:schemeClr val="dk1"/>
                </a:solidFill>
              </a:rPr>
              <a:t>Classificação 3, as médias variaram entre 14,5 e 21,25, os tratamentos foram significativos ao nível de </a:t>
            </a:r>
            <a:r>
              <a:rPr lang="pt-BR" sz="1600" b="1">
                <a:solidFill>
                  <a:schemeClr val="dk1"/>
                </a:solidFill>
              </a:rPr>
              <a:t>5%</a:t>
            </a:r>
            <a:r>
              <a:rPr lang="pt-BR" sz="1600">
                <a:solidFill>
                  <a:schemeClr val="dk1"/>
                </a:solidFill>
              </a:rPr>
              <a:t>, indicando que houve efeito real entre eles e o coeficiente de variação foi </a:t>
            </a:r>
            <a:r>
              <a:rPr lang="pt-BR" sz="1600" b="1">
                <a:solidFill>
                  <a:schemeClr val="dk1"/>
                </a:solidFill>
              </a:rPr>
              <a:t>13,26%</a:t>
            </a:r>
            <a:r>
              <a:rPr lang="pt-BR" sz="1600">
                <a:solidFill>
                  <a:schemeClr val="dk1"/>
                </a:solidFill>
              </a:rPr>
              <a:t>, um valor aceitável.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/>
          <p:nvPr/>
        </p:nvSpPr>
        <p:spPr>
          <a:xfrm>
            <a:off x="339364" y="292231"/>
            <a:ext cx="3751800" cy="660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1"/>
          <p:cNvSpPr/>
          <p:nvPr/>
        </p:nvSpPr>
        <p:spPr>
          <a:xfrm>
            <a:off x="4223206" y="292231"/>
            <a:ext cx="3751800" cy="66000"/>
          </a:xfrm>
          <a:prstGeom prst="rect">
            <a:avLst/>
          </a:prstGeom>
          <a:solidFill>
            <a:srgbClr val="DAA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1"/>
          <p:cNvSpPr/>
          <p:nvPr/>
        </p:nvSpPr>
        <p:spPr>
          <a:xfrm>
            <a:off x="8107050" y="301658"/>
            <a:ext cx="3751800" cy="6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1"/>
          <p:cNvSpPr txBox="1"/>
          <p:nvPr/>
        </p:nvSpPr>
        <p:spPr>
          <a:xfrm>
            <a:off x="449048" y="593889"/>
            <a:ext cx="55230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QUAIS PROBLEMAS PODEM OCORRER NOS DUTOS?Análise Estat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21"/>
          <p:cNvPicPr preferRelativeResize="0"/>
          <p:nvPr/>
        </p:nvPicPr>
        <p:blipFill rotWithShape="1">
          <a:blip r:embed="rId3">
            <a:alphaModFix/>
          </a:blip>
          <a:srcRect l="54251" t="38665" r="4611" b="27554"/>
          <a:stretch/>
        </p:blipFill>
        <p:spPr>
          <a:xfrm>
            <a:off x="10436683" y="6047398"/>
            <a:ext cx="1755318" cy="810602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1"/>
          <p:cNvSpPr/>
          <p:nvPr/>
        </p:nvSpPr>
        <p:spPr>
          <a:xfrm>
            <a:off x="3236700" y="367647"/>
            <a:ext cx="5718600" cy="698400"/>
          </a:xfrm>
          <a:prstGeom prst="rect">
            <a:avLst/>
          </a:prstGeom>
          <a:solidFill>
            <a:srgbClr val="03428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200">
                <a:solidFill>
                  <a:schemeClr val="lt1"/>
                </a:solidFill>
              </a:rPr>
              <a:t>ANÁLISE ESTATÍSTICA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773550" y="1068863"/>
            <a:ext cx="10644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</a:rPr>
              <a:t>Sementes que fungaram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200" name="Google Shape;20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375" y="1617663"/>
            <a:ext cx="10131882" cy="386836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1" name="Google Shape;201;p21"/>
          <p:cNvSpPr txBox="1"/>
          <p:nvPr/>
        </p:nvSpPr>
        <p:spPr>
          <a:xfrm>
            <a:off x="339350" y="5688300"/>
            <a:ext cx="101319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pt-BR" sz="1600">
                <a:solidFill>
                  <a:schemeClr val="dk1"/>
                </a:solidFill>
              </a:rPr>
              <a:t>Sementes que Fungaram, as médias variaram entre 2,5 e 12, houve efeito significativo tanto para blocos (5%) quanto para tratamentos (</a:t>
            </a:r>
            <a:r>
              <a:rPr lang="pt-BR" sz="1600" b="1">
                <a:solidFill>
                  <a:schemeClr val="dk1"/>
                </a:solidFill>
              </a:rPr>
              <a:t>1%</a:t>
            </a:r>
            <a:r>
              <a:rPr lang="pt-BR" sz="1600">
                <a:solidFill>
                  <a:schemeClr val="dk1"/>
                </a:solidFill>
              </a:rPr>
              <a:t>), mostrando diferenças claras entre os tratamentos e o coeficiente de variação foi </a:t>
            </a:r>
            <a:r>
              <a:rPr lang="pt-BR" sz="1600" b="1">
                <a:solidFill>
                  <a:schemeClr val="dk1"/>
                </a:solidFill>
              </a:rPr>
              <a:t>14,14%</a:t>
            </a:r>
            <a:r>
              <a:rPr lang="pt-BR" sz="1600">
                <a:solidFill>
                  <a:schemeClr val="dk1"/>
                </a:solidFill>
              </a:rPr>
              <a:t>, indicando boa precisão.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1153</Words>
  <Application>Microsoft Macintosh PowerPoint</Application>
  <PresentationFormat>Widescreen</PresentationFormat>
  <Paragraphs>68</Paragraphs>
  <Slides>17</Slides>
  <Notes>17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Gustavo Nalli</cp:lastModifiedBy>
  <cp:revision>1</cp:revision>
  <dcterms:modified xsi:type="dcterms:W3CDTF">2025-04-02T21:08:15Z</dcterms:modified>
</cp:coreProperties>
</file>