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y="5143500" cx="9144000"/>
  <p:notesSz cx="6858000" cy="9144000"/>
  <p:embeddedFontLst>
    <p:embeddedFont>
      <p:font typeface="Raleway"/>
      <p:regular r:id="rId29"/>
      <p:bold r:id="rId30"/>
      <p:italic r:id="rId31"/>
      <p:boldItalic r:id="rId32"/>
    </p:embeddedFont>
    <p:embeddedFont>
      <p:font typeface="Lato"/>
      <p:regular r:id="rId33"/>
      <p:bold r:id="rId34"/>
      <p:italic r:id="rId35"/>
      <p:boldItalic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aleway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Raleway-italic.fntdata"/><Relationship Id="rId30" Type="http://schemas.openxmlformats.org/officeDocument/2006/relationships/font" Target="fonts/Raleway-bold.fntdata"/><Relationship Id="rId11" Type="http://schemas.openxmlformats.org/officeDocument/2006/relationships/slide" Target="slides/slide6.xml"/><Relationship Id="rId33" Type="http://schemas.openxmlformats.org/officeDocument/2006/relationships/font" Target="fonts/Lato-regular.fntdata"/><Relationship Id="rId10" Type="http://schemas.openxmlformats.org/officeDocument/2006/relationships/slide" Target="slides/slide5.xml"/><Relationship Id="rId32" Type="http://schemas.openxmlformats.org/officeDocument/2006/relationships/font" Target="fonts/Raleway-boldItalic.fntdata"/><Relationship Id="rId13" Type="http://schemas.openxmlformats.org/officeDocument/2006/relationships/slide" Target="slides/slide8.xml"/><Relationship Id="rId35" Type="http://schemas.openxmlformats.org/officeDocument/2006/relationships/font" Target="fonts/Lato-italic.fntdata"/><Relationship Id="rId12" Type="http://schemas.openxmlformats.org/officeDocument/2006/relationships/slide" Target="slides/slide7.xml"/><Relationship Id="rId34" Type="http://schemas.openxmlformats.org/officeDocument/2006/relationships/font" Target="fonts/Lato-bold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36" Type="http://schemas.openxmlformats.org/officeDocument/2006/relationships/font" Target="fonts/Lato-bold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46d3120145_0_3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346d3120145_0_3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46d3120145_0_3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346d3120145_0_3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46d3120145_0_3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346d3120145_0_3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346d3120145_0_3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346d3120145_0_3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46d3120145_0_3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346d3120145_0_3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46d3120145_0_3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346d3120145_0_3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46d3120145_0_3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346d3120145_0_3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346d3120145_0_3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346d3120145_0_3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3473295ddd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3473295ddd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3473295ddd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3473295ddd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46d3120145_0_2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346d3120145_0_2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3473295ddd6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3473295ddd6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346d3120145_0_3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346d3120145_0_3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346d3120145_0_3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346d3120145_0_3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346d3120145_0_3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346d3120145_0_3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346d3120145_0_2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346d3120145_0_2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46d3120145_0_2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346d3120145_0_2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46d3120145_0_2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346d3120145_0_2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46d3120145_0_2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346d3120145_0_2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46d3120145_0_2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46d3120145_0_2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46d3120145_0_2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46d3120145_0_2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473295ddd6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3473295ddd6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jpg"/><Relationship Id="rId4" Type="http://schemas.openxmlformats.org/officeDocument/2006/relationships/image" Target="../media/image8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jpg"/><Relationship Id="rId4" Type="http://schemas.openxmlformats.org/officeDocument/2006/relationships/image" Target="../media/image17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1.jpg"/><Relationship Id="rId4" Type="http://schemas.openxmlformats.org/officeDocument/2006/relationships/image" Target="../media/image22.jpg"/><Relationship Id="rId5" Type="http://schemas.openxmlformats.org/officeDocument/2006/relationships/image" Target="../media/image39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5.jpg"/><Relationship Id="rId4" Type="http://schemas.openxmlformats.org/officeDocument/2006/relationships/image" Target="../media/image40.jpg"/><Relationship Id="rId5" Type="http://schemas.openxmlformats.org/officeDocument/2006/relationships/image" Target="../media/image37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3.jpg"/><Relationship Id="rId4" Type="http://schemas.openxmlformats.org/officeDocument/2006/relationships/image" Target="../media/image38.jpg"/><Relationship Id="rId5" Type="http://schemas.openxmlformats.org/officeDocument/2006/relationships/image" Target="../media/image36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1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9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3.jpg"/><Relationship Id="rId4" Type="http://schemas.openxmlformats.org/officeDocument/2006/relationships/image" Target="../media/image26.jpg"/><Relationship Id="rId5" Type="http://schemas.openxmlformats.org/officeDocument/2006/relationships/image" Target="../media/image27.jpg"/><Relationship Id="rId6" Type="http://schemas.openxmlformats.org/officeDocument/2006/relationships/image" Target="../media/image34.jpg"/><Relationship Id="rId7" Type="http://schemas.openxmlformats.org/officeDocument/2006/relationships/image" Target="../media/image30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Relationship Id="rId4" Type="http://schemas.openxmlformats.org/officeDocument/2006/relationships/image" Target="../media/image3.jpg"/><Relationship Id="rId5" Type="http://schemas.openxmlformats.org/officeDocument/2006/relationships/image" Target="../media/image1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0.jpg"/><Relationship Id="rId4" Type="http://schemas.openxmlformats.org/officeDocument/2006/relationships/image" Target="../media/image1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Relationship Id="rId4" Type="http://schemas.openxmlformats.org/officeDocument/2006/relationships/image" Target="../media/image32.jpg"/><Relationship Id="rId5" Type="http://schemas.openxmlformats.org/officeDocument/2006/relationships/image" Target="../media/image12.jpg"/><Relationship Id="rId6" Type="http://schemas.openxmlformats.org/officeDocument/2006/relationships/image" Target="../media/image28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5.jpg"/><Relationship Id="rId4" Type="http://schemas.openxmlformats.org/officeDocument/2006/relationships/image" Target="../media/image24.jpg"/><Relationship Id="rId5" Type="http://schemas.openxmlformats.org/officeDocument/2006/relationships/image" Target="../media/image6.jpg"/><Relationship Id="rId6" Type="http://schemas.openxmlformats.org/officeDocument/2006/relationships/image" Target="../media/image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Relationship Id="rId4" Type="http://schemas.openxmlformats.org/officeDocument/2006/relationships/image" Target="../media/image7.jpg"/><Relationship Id="rId5" Type="http://schemas.openxmlformats.org/officeDocument/2006/relationships/image" Target="../media/image1.jpg"/><Relationship Id="rId6" Type="http://schemas.openxmlformats.org/officeDocument/2006/relationships/image" Target="../media/image10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643900" y="1450675"/>
            <a:ext cx="7688100" cy="16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Projeto Integrado - Grupo 4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55"/>
              <a:t>MATEMÁTICA E EXPERIMENTAÇÃO AGRÍCOLA </a:t>
            </a:r>
            <a:endParaRPr sz="2255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2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RESULTADO FINAL</a:t>
            </a:r>
            <a:endParaRPr/>
          </a:p>
        </p:txBody>
      </p:sp>
      <p:sp>
        <p:nvSpPr>
          <p:cNvPr id="153" name="Google Shape;153;p22"/>
          <p:cNvSpPr txBox="1"/>
          <p:nvPr/>
        </p:nvSpPr>
        <p:spPr>
          <a:xfrm>
            <a:off x="1492350" y="1853850"/>
            <a:ext cx="61593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Resultado final da </a:t>
            </a:r>
            <a:r>
              <a:rPr lang="pt-BR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média</a:t>
            </a:r>
            <a:r>
              <a:rPr lang="pt-BR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, moda e mediana junto ao desvio </a:t>
            </a:r>
            <a:r>
              <a:rPr lang="pt-BR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padrão</a:t>
            </a:r>
            <a:r>
              <a:rPr lang="pt-BR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e o percentual.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54" name="Google Shape;154;p22" title="WhatsApp Image 2025-04-01 at 22.21.09.jpe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7175" y="2238750"/>
            <a:ext cx="4029659" cy="2599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3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SEGUNDO EXPERIMENTO: ALFACE</a:t>
            </a:r>
            <a:endParaRPr/>
          </a:p>
        </p:txBody>
      </p:sp>
      <p:sp>
        <p:nvSpPr>
          <p:cNvPr id="160" name="Google Shape;160;p23"/>
          <p:cNvSpPr txBox="1"/>
          <p:nvPr>
            <p:ph idx="1" type="body"/>
          </p:nvPr>
        </p:nvSpPr>
        <p:spPr>
          <a:xfrm>
            <a:off x="729450" y="17896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Arial"/>
                <a:ea typeface="Arial"/>
                <a:cs typeface="Arial"/>
                <a:sym typeface="Arial"/>
              </a:rPr>
              <a:t>No segundo experimento realizado no dia 08/03,  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utilizamos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 mudas de alface, onde empregamos diferentes doses de fertilizantes, realizado na fazenda escola, sendo eles testemunha, dose comercial e meia dose comercial.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61" name="Google Shape;161;p23" title="WhatsApp Image 2025-03-29 at 11.32.35 (2).jpe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94925" y="2625750"/>
            <a:ext cx="2244720" cy="226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23" title="WhatsApp Image 2025-03-29 at 11.32.35 (3)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97149" y="2625750"/>
            <a:ext cx="2101310" cy="226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3"/>
          <p:cNvSpPr txBox="1"/>
          <p:nvPr/>
        </p:nvSpPr>
        <p:spPr>
          <a:xfrm>
            <a:off x="6792400" y="4301850"/>
            <a:ext cx="1911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chemeClr val="accent1"/>
                </a:solidFill>
              </a:rPr>
              <a:t>Fertilizante utilizado no experimento</a:t>
            </a:r>
            <a:endParaRPr sz="13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SEGUNDO EXPERIMENTO: ALFACE</a:t>
            </a:r>
            <a:endParaRPr/>
          </a:p>
        </p:txBody>
      </p:sp>
      <p:sp>
        <p:nvSpPr>
          <p:cNvPr id="169" name="Google Shape;169;p24"/>
          <p:cNvSpPr txBox="1"/>
          <p:nvPr>
            <p:ph idx="1" type="body"/>
          </p:nvPr>
        </p:nvSpPr>
        <p:spPr>
          <a:xfrm>
            <a:off x="729450" y="1897100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pt-BR">
                <a:latin typeface="Arial"/>
                <a:ea typeface="Arial"/>
                <a:cs typeface="Arial"/>
                <a:sym typeface="Arial"/>
              </a:rPr>
              <a:t>No mesmo dia posicionamos as mudas de alface na 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estufa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já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 tratadas em 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delineamento de blocos ao acaso.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0" name="Google Shape;170;p24" title="WhatsApp Image 2025-03-29 at 12.06.06.jpe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1551625" y="2014150"/>
            <a:ext cx="2099499" cy="334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4" title="WhatsApp Image 2025-03-29 at 12.07.41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400000">
            <a:off x="5105725" y="2193076"/>
            <a:ext cx="2272099" cy="3029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RESULTADO DO ALFACE - TRATAMENTOS</a:t>
            </a:r>
            <a:endParaRPr/>
          </a:p>
        </p:txBody>
      </p:sp>
      <p:pic>
        <p:nvPicPr>
          <p:cNvPr id="177" name="Google Shape;177;p25" title="WhatsApp Image 2025-03-29 at 11.39.37.jpe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13425" y="2027625"/>
            <a:ext cx="4314825" cy="2486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25" title="WhatsApp Image 2025-03-29 at 12.11.07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68450" y="2444700"/>
            <a:ext cx="1485900" cy="771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RESULTADO ALFACE - T1 (TEST) Rep 1,2,3 e 4</a:t>
            </a:r>
            <a:endParaRPr/>
          </a:p>
        </p:txBody>
      </p:sp>
      <p:pic>
        <p:nvPicPr>
          <p:cNvPr id="184" name="Google Shape;184;p26" title="WhatsApp Image 2025-03-29 at 11.48.41.jpe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4700" y="2121550"/>
            <a:ext cx="1983751" cy="2645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6" title="WhatsApp Image 2025-03-29 at 11.53.24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83600" y="2121562"/>
            <a:ext cx="2107544" cy="264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6" title="WhatsApp Image 2025-03-29 at 12.00.00.jpe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28674" y="2121550"/>
            <a:ext cx="1889475" cy="26450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7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RESULTADO ALFACE - T2 Rep 1,2,3 e 4</a:t>
            </a:r>
            <a:endParaRPr/>
          </a:p>
        </p:txBody>
      </p:sp>
      <p:pic>
        <p:nvPicPr>
          <p:cNvPr id="192" name="Google Shape;192;p27" title="WhatsApp Image 2025-03-29 at 11.48.42.jpe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1525" y="2101100"/>
            <a:ext cx="1870776" cy="2494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7" title="WhatsApp Image 2025-03-29 at 10.36.19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87675" y="2101100"/>
            <a:ext cx="2183798" cy="24943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7" title="WhatsApp Image 2025-03-29 at 10.36.18.jpe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86850" y="2101100"/>
            <a:ext cx="2090936" cy="24193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RESULTADO ALFACE - T3 Rep 1,2,3 e 4</a:t>
            </a:r>
            <a:endParaRPr/>
          </a:p>
        </p:txBody>
      </p:sp>
      <p:pic>
        <p:nvPicPr>
          <p:cNvPr id="200" name="Google Shape;200;p28" title="WhatsApp Image 2025-03-29 at 11.48.41 (1).jpe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450" y="2001775"/>
            <a:ext cx="1921176" cy="2561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8" title="WhatsApp Image 2025-03-29 at 10.36.18 (2)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69775" y="2001775"/>
            <a:ext cx="2248400" cy="2634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8" title="WhatsApp Image 2025-03-29 at 10.36.16.jpe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30375" y="2079000"/>
            <a:ext cx="2524201" cy="24071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9"/>
          <p:cNvSpPr txBox="1"/>
          <p:nvPr>
            <p:ph type="title"/>
          </p:nvPr>
        </p:nvSpPr>
        <p:spPr>
          <a:xfrm>
            <a:off x="727650" y="11586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CONCLUSÃO: </a:t>
            </a:r>
            <a:r>
              <a:rPr lang="pt-BR"/>
              <a:t>EXPERIMENTO ALFACE (test)</a:t>
            </a:r>
            <a:endParaRPr/>
          </a:p>
        </p:txBody>
      </p:sp>
      <p:sp>
        <p:nvSpPr>
          <p:cNvPr id="208" name="Google Shape;208;p29"/>
          <p:cNvSpPr txBox="1"/>
          <p:nvPr>
            <p:ph idx="1" type="body"/>
          </p:nvPr>
        </p:nvSpPr>
        <p:spPr>
          <a:xfrm>
            <a:off x="694800" y="1864925"/>
            <a:ext cx="7754400" cy="1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>
                <a:latin typeface="Arial"/>
                <a:ea typeface="Arial"/>
                <a:cs typeface="Arial"/>
                <a:sym typeface="Arial"/>
              </a:rPr>
              <a:t>Concluímos que: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 o tratamento </a:t>
            </a:r>
            <a:r>
              <a:rPr b="1" lang="pt-BR">
                <a:latin typeface="Arial"/>
                <a:ea typeface="Arial"/>
                <a:cs typeface="Arial"/>
                <a:sym typeface="Arial"/>
              </a:rPr>
              <a:t>Testemunha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 apresentou valores de CR entre </a:t>
            </a:r>
            <a:r>
              <a:rPr b="1" lang="pt-BR">
                <a:latin typeface="Arial"/>
                <a:ea typeface="Arial"/>
                <a:cs typeface="Arial"/>
                <a:sym typeface="Arial"/>
              </a:rPr>
              <a:t>3,5 cm e 5,2 cm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, indicando algumas variações no crescimento radicular, enquanto o CPA variou entre </a:t>
            </a:r>
            <a:r>
              <a:rPr b="1" lang="pt-BR">
                <a:latin typeface="Arial"/>
                <a:ea typeface="Arial"/>
                <a:cs typeface="Arial"/>
                <a:sym typeface="Arial"/>
              </a:rPr>
              <a:t>7,8 cm e 8,7 cm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, com número de folhas entre </a:t>
            </a:r>
            <a:r>
              <a:rPr b="1" lang="pt-BR">
                <a:latin typeface="Arial"/>
                <a:ea typeface="Arial"/>
                <a:cs typeface="Arial"/>
                <a:sym typeface="Arial"/>
              </a:rPr>
              <a:t>5 e 6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t-BR">
                <a:latin typeface="Arial"/>
                <a:ea typeface="Arial"/>
                <a:cs typeface="Arial"/>
                <a:sym typeface="Arial"/>
              </a:rPr>
              <a:t>Esses resultados indicam um crescimento moderado, sem adição de fertilizante. Levando em conta uma leve variação no crescimento das raízes e da parte aérea, mas o 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número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 de folhas 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manteve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-se estável. Contudo, podendo indicar que a ausência de um 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tratamento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 específico não impediu o crescimento da hortaliça, porém, influenciou seu crescimento de maneira menos uniforme, e com folhas 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ásperas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0"/>
          <p:cNvSpPr txBox="1"/>
          <p:nvPr>
            <p:ph type="title"/>
          </p:nvPr>
        </p:nvSpPr>
        <p:spPr>
          <a:xfrm>
            <a:off x="729450" y="1394400"/>
            <a:ext cx="8030700" cy="45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CONCLUSÃO: EXPERIMENTO ALFACE  (Tratamento 2)</a:t>
            </a:r>
            <a:endParaRPr/>
          </a:p>
        </p:txBody>
      </p:sp>
      <p:sp>
        <p:nvSpPr>
          <p:cNvPr id="214" name="Google Shape;214;p30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Arial"/>
                <a:ea typeface="Arial"/>
                <a:cs typeface="Arial"/>
                <a:sym typeface="Arial"/>
              </a:rPr>
              <a:t>No </a:t>
            </a:r>
            <a:r>
              <a:rPr b="1" lang="pt-BR">
                <a:latin typeface="Arial"/>
                <a:ea typeface="Arial"/>
                <a:cs typeface="Arial"/>
                <a:sym typeface="Arial"/>
              </a:rPr>
              <a:t>Tratamento 2 (Dose Completa de Fertilizante)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, o CR variou de </a:t>
            </a:r>
            <a:r>
              <a:rPr b="1" lang="pt-BR">
                <a:latin typeface="Arial"/>
                <a:ea typeface="Arial"/>
                <a:cs typeface="Arial"/>
                <a:sym typeface="Arial"/>
              </a:rPr>
              <a:t>2,2 cm a 5 cm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, apresentando uma diferença significativa entre as repetições, podendo indicar a variação na absorção dos nutrientes, já o CPA de </a:t>
            </a:r>
            <a:r>
              <a:rPr b="1" lang="pt-BR">
                <a:latin typeface="Arial"/>
                <a:ea typeface="Arial"/>
                <a:cs typeface="Arial"/>
                <a:sym typeface="Arial"/>
              </a:rPr>
              <a:t>5,9 cm a 10 cm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, um crescimento diferenciado na parte aérea dependendo da repetição,  mantendo o número de folhas entre </a:t>
            </a:r>
            <a:r>
              <a:rPr b="1" lang="pt-BR">
                <a:latin typeface="Arial"/>
                <a:ea typeface="Arial"/>
                <a:cs typeface="Arial"/>
                <a:sym typeface="Arial"/>
              </a:rPr>
              <a:t>5 e 6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t-BR">
                <a:latin typeface="Arial"/>
                <a:ea typeface="Arial"/>
                <a:cs typeface="Arial"/>
                <a:sym typeface="Arial"/>
              </a:rPr>
              <a:t>Portanto, o </a:t>
            </a:r>
            <a:r>
              <a:rPr b="1" lang="pt-BR">
                <a:latin typeface="Arial"/>
                <a:ea typeface="Arial"/>
                <a:cs typeface="Arial"/>
                <a:sym typeface="Arial"/>
              </a:rPr>
              <a:t>Tratamento 2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, manteve o número de folhas estável, mas com uma variação maior no crescimento radicular, e na parte aérea. Podendo, então, indicar que a dose completa teve o impacto no crescimento da hortaliça, mas com respostas variáveis entre as repetições.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1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CONCLUSÃO: EXPERIMENTO ALFACE (Tratamento 3)</a:t>
            </a:r>
            <a:endParaRPr/>
          </a:p>
        </p:txBody>
      </p:sp>
      <p:sp>
        <p:nvSpPr>
          <p:cNvPr id="220" name="Google Shape;220;p31"/>
          <p:cNvSpPr txBox="1"/>
          <p:nvPr>
            <p:ph idx="1" type="body"/>
          </p:nvPr>
        </p:nvSpPr>
        <p:spPr>
          <a:xfrm>
            <a:off x="729450" y="2078875"/>
            <a:ext cx="7688700" cy="151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318">
                <a:latin typeface="Arial"/>
                <a:ea typeface="Arial"/>
                <a:cs typeface="Arial"/>
                <a:sym typeface="Arial"/>
              </a:rPr>
              <a:t>O </a:t>
            </a:r>
            <a:r>
              <a:rPr b="1" lang="pt-BR" sz="5318">
                <a:latin typeface="Arial"/>
                <a:ea typeface="Arial"/>
                <a:cs typeface="Arial"/>
                <a:sym typeface="Arial"/>
              </a:rPr>
              <a:t>Tratamento 3 (Meia Dose de Fertilizante) </a:t>
            </a:r>
            <a:r>
              <a:rPr lang="pt-BR" sz="5318">
                <a:latin typeface="Arial"/>
                <a:ea typeface="Arial"/>
                <a:cs typeface="Arial"/>
                <a:sym typeface="Arial"/>
              </a:rPr>
              <a:t> apresentou os maiores valores médios de CR </a:t>
            </a:r>
            <a:r>
              <a:rPr b="1" lang="pt-BR" sz="5318">
                <a:latin typeface="Arial"/>
                <a:ea typeface="Arial"/>
                <a:cs typeface="Arial"/>
                <a:sym typeface="Arial"/>
              </a:rPr>
              <a:t>4,2 cm a 5,6 cm</a:t>
            </a:r>
            <a:r>
              <a:rPr lang="pt-BR" sz="5318">
                <a:latin typeface="Arial"/>
                <a:ea typeface="Arial"/>
                <a:cs typeface="Arial"/>
                <a:sym typeface="Arial"/>
              </a:rPr>
              <a:t> indicando um desenvolvimento radicular razoável, mas sem um padrão uniforme. O CPA </a:t>
            </a:r>
            <a:r>
              <a:rPr b="1" lang="pt-BR" sz="5318">
                <a:latin typeface="Arial"/>
                <a:ea typeface="Arial"/>
                <a:cs typeface="Arial"/>
                <a:sym typeface="Arial"/>
              </a:rPr>
              <a:t>6,2 cm a 8,5 cm</a:t>
            </a:r>
            <a:r>
              <a:rPr lang="pt-BR" sz="5318">
                <a:latin typeface="Arial"/>
                <a:ea typeface="Arial"/>
                <a:cs typeface="Arial"/>
                <a:sym typeface="Arial"/>
              </a:rPr>
              <a:t>, tendo um crescimento desigual das mudas e mantendo um número de folhas semelhante aos outros tratamentos (</a:t>
            </a:r>
            <a:r>
              <a:rPr b="1" lang="pt-BR" sz="5318">
                <a:latin typeface="Arial"/>
                <a:ea typeface="Arial"/>
                <a:cs typeface="Arial"/>
                <a:sym typeface="Arial"/>
              </a:rPr>
              <a:t>5 e 6)</a:t>
            </a:r>
            <a:r>
              <a:rPr lang="pt-BR" sz="5318">
                <a:latin typeface="Arial"/>
                <a:ea typeface="Arial"/>
                <a:cs typeface="Arial"/>
                <a:sym typeface="Arial"/>
              </a:rPr>
              <a:t>.</a:t>
            </a:r>
            <a:endParaRPr sz="5318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t-BR" sz="5318">
                <a:latin typeface="Arial"/>
                <a:ea typeface="Arial"/>
                <a:cs typeface="Arial"/>
                <a:sym typeface="Arial"/>
              </a:rPr>
              <a:t>Entretanto, a </a:t>
            </a:r>
            <a:r>
              <a:rPr b="1" lang="pt-BR" sz="5318">
                <a:latin typeface="Arial"/>
                <a:ea typeface="Arial"/>
                <a:cs typeface="Arial"/>
                <a:sym typeface="Arial"/>
              </a:rPr>
              <a:t>Meia Dose</a:t>
            </a:r>
            <a:r>
              <a:rPr lang="pt-BR" sz="5318">
                <a:latin typeface="Arial"/>
                <a:ea typeface="Arial"/>
                <a:cs typeface="Arial"/>
                <a:sym typeface="Arial"/>
              </a:rPr>
              <a:t> não forneceu nutrientes de forma suficiente para garantir um desenvolvimento uniforme. Comparando com os demais tratamentos, a Meia Dose parece não ter sido a melhor opção para garantir um crescimento equilibrado. </a:t>
            </a:r>
            <a:endParaRPr sz="5318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PRIMEIRO EXPERIMENTO: GERMINADOR - MILHO</a:t>
            </a:r>
            <a:endParaRPr/>
          </a:p>
        </p:txBody>
      </p:sp>
      <p:sp>
        <p:nvSpPr>
          <p:cNvPr id="92" name="Google Shape;92;p1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Arial"/>
                <a:ea typeface="Arial"/>
                <a:cs typeface="Arial"/>
                <a:sym typeface="Arial"/>
              </a:rPr>
              <a:t>No primeiro experimento utilizamos o germinador para realizar os testes  dos tratamentos nas sementes de milho, sendo eles: testemunha (sem tratamento); sementes tratadas e sementes tratadas + grafite. Realizamos o teste no dia 08/03 na fazenda escola.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>
                <a:latin typeface="Arial"/>
                <a:ea typeface="Arial"/>
                <a:cs typeface="Arial"/>
                <a:sym typeface="Arial"/>
              </a:rPr>
              <a:t>Para cada tratamento empregamos 100 sementes de milho, sendo 25 sementes para cada repetição. No mesmo dia deixamos as sementes no germinador utilizando o delineamento de blocos ao acaso com 90% de umidade relativa do ar. 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2"/>
          <p:cNvSpPr txBox="1"/>
          <p:nvPr>
            <p:ph type="title"/>
          </p:nvPr>
        </p:nvSpPr>
        <p:spPr>
          <a:xfrm>
            <a:off x="729450" y="1362325"/>
            <a:ext cx="8180400" cy="49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CONCLUSÃO: ALFACE - QUAL A MELHOR OPÇÃO?</a:t>
            </a:r>
            <a:endParaRPr/>
          </a:p>
        </p:txBody>
      </p:sp>
      <p:sp>
        <p:nvSpPr>
          <p:cNvPr id="226" name="Google Shape;226;p32"/>
          <p:cNvSpPr txBox="1"/>
          <p:nvPr>
            <p:ph idx="1" type="body"/>
          </p:nvPr>
        </p:nvSpPr>
        <p:spPr>
          <a:xfrm>
            <a:off x="729450" y="2024825"/>
            <a:ext cx="8019900" cy="248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Arial"/>
                <a:ea typeface="Arial"/>
                <a:cs typeface="Arial"/>
                <a:sym typeface="Arial"/>
              </a:rPr>
              <a:t>Analisando todos os dados 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possíveis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, conseguimos notar que, o tratamento </a:t>
            </a:r>
            <a:r>
              <a:rPr b="1" lang="pt-BR">
                <a:latin typeface="Arial"/>
                <a:ea typeface="Arial"/>
                <a:cs typeface="Arial"/>
                <a:sym typeface="Arial"/>
              </a:rPr>
              <a:t>Testemunha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 teve um desenvolvimento melhor em relação a crescimento de folhagem mantendo um padrão de tamanho, 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porém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, por 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não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 haver tratamento, teve uma variação em qualidade inferior da folhagem.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>
                <a:latin typeface="Arial"/>
                <a:ea typeface="Arial"/>
                <a:cs typeface="Arial"/>
                <a:sym typeface="Arial"/>
              </a:rPr>
              <a:t>Neste caso, nossa melhor opção em relação ao  crescimento radicular, folhagem e nutriente é o </a:t>
            </a:r>
            <a:r>
              <a:rPr b="1" lang="pt-BR">
                <a:latin typeface="Arial"/>
                <a:ea typeface="Arial"/>
                <a:cs typeface="Arial"/>
                <a:sym typeface="Arial"/>
              </a:rPr>
              <a:t>Tratamento 2 (Dose Completa) 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que colaborou com um desenvolvimento mais uniforme, com absorção de nutrientes e um 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crescimento</a:t>
            </a:r>
            <a:r>
              <a:rPr lang="pt-BR">
                <a:latin typeface="Arial"/>
                <a:ea typeface="Arial"/>
                <a:cs typeface="Arial"/>
                <a:sym typeface="Arial"/>
              </a:rPr>
              <a:t> diferenciado na parte aérea levando em conta um total de folha relativamente estável.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3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RESULTADO FINAL</a:t>
            </a:r>
            <a:endParaRPr/>
          </a:p>
        </p:txBody>
      </p:sp>
      <p:sp>
        <p:nvSpPr>
          <p:cNvPr id="232" name="Google Shape;232;p33"/>
          <p:cNvSpPr txBox="1"/>
          <p:nvPr/>
        </p:nvSpPr>
        <p:spPr>
          <a:xfrm>
            <a:off x="1494150" y="1645125"/>
            <a:ext cx="61593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Resultado final da média, moda e mediana junto ao desvio padrão e o percentual.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33" name="Google Shape;233;p33" title="WhatsApp Image 2025-04-01 at 22.21.54.jpe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28450" y="1944475"/>
            <a:ext cx="3290694" cy="3156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GRUPO 4 - PROJETO INTEGRADO</a:t>
            </a:r>
            <a:endParaRPr/>
          </a:p>
        </p:txBody>
      </p:sp>
      <p:pic>
        <p:nvPicPr>
          <p:cNvPr id="239" name="Google Shape;239;p34" title="123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88260" y="1853850"/>
            <a:ext cx="3767475" cy="293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DESENVOLVIMENTO EM GRUPO</a:t>
            </a:r>
            <a:endParaRPr/>
          </a:p>
        </p:txBody>
      </p:sp>
      <p:pic>
        <p:nvPicPr>
          <p:cNvPr id="245" name="Google Shape;245;p35" title="WhatsApp Image 2025-03-29 at 12.22.23.jpe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3925" y="1971850"/>
            <a:ext cx="2801101" cy="1575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35" title="WhatsApp Image 2025-03-29 at 12.22.39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22488" y="2345775"/>
            <a:ext cx="1759275" cy="2345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35" title="WhatsApp Image 2025-03-29 at 12.22.23 (3).jpe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19225" y="1971847"/>
            <a:ext cx="2698922" cy="1518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35" title="WhatsApp Image 2025-03-29 at 12.22.23 (2).jpe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98275" y="3665475"/>
            <a:ext cx="2386749" cy="1342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35" title="WhatsApp Image 2025-03-29 at 12.22.23 (1).jpe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785100" y="3608000"/>
            <a:ext cx="2463750" cy="1385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/>
          <p:nvPr>
            <p:ph type="title"/>
          </p:nvPr>
        </p:nvSpPr>
        <p:spPr>
          <a:xfrm>
            <a:off x="7276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PRIMEIRO EXPERIMENTO: GERMINADOR - MILHO</a:t>
            </a:r>
            <a:endParaRPr/>
          </a:p>
        </p:txBody>
      </p:sp>
      <p:pic>
        <p:nvPicPr>
          <p:cNvPr id="98" name="Google Shape;98;p15" title="e20517e9-620a-4e93-8c38-2f0f8b2da183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6075" y="1853837"/>
            <a:ext cx="2801850" cy="2778052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 title="WhatsApp Image 2025-03-29 at 10.15.07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29575" y="1853850"/>
            <a:ext cx="2163900" cy="288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 title="WhatsApp Image 2025-03-29 at 10.15.06.jpe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5400000">
            <a:off x="644974" y="1798962"/>
            <a:ext cx="2101726" cy="2802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6"/>
          <p:cNvSpPr txBox="1"/>
          <p:nvPr>
            <p:ph type="title"/>
          </p:nvPr>
        </p:nvSpPr>
        <p:spPr>
          <a:xfrm>
            <a:off x="7276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RESULTADOS DA </a:t>
            </a:r>
            <a:r>
              <a:rPr lang="pt-BR"/>
              <a:t>GERMINAÇÃO</a:t>
            </a:r>
            <a:r>
              <a:rPr lang="pt-BR"/>
              <a:t> - MILHO</a:t>
            </a:r>
            <a:endParaRPr/>
          </a:p>
        </p:txBody>
      </p:sp>
      <p:sp>
        <p:nvSpPr>
          <p:cNvPr id="106" name="Google Shape;106;p16"/>
          <p:cNvSpPr txBox="1"/>
          <p:nvPr>
            <p:ph idx="1" type="body"/>
          </p:nvPr>
        </p:nvSpPr>
        <p:spPr>
          <a:xfrm>
            <a:off x="729450" y="1853850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Arial"/>
                <a:ea typeface="Arial"/>
                <a:cs typeface="Arial"/>
                <a:sym typeface="Arial"/>
              </a:rPr>
              <a:t>Realizamos a coleta dos resultados no dia 15/03. Após retirar os tratamentos do germinador conseguimos avaliar que: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7" name="Google Shape;107;p16" title="WhatsApp Image 2025-03-29 at 10.28.45.jpe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225" y="2453075"/>
            <a:ext cx="6275549" cy="252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6" title="WhatsApp Image 2025-03-29 at 11.08.17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91800" y="3051900"/>
            <a:ext cx="2389650" cy="86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 txBox="1"/>
          <p:nvPr>
            <p:ph type="title"/>
          </p:nvPr>
        </p:nvSpPr>
        <p:spPr>
          <a:xfrm>
            <a:off x="727650" y="13293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RESULTADOS DA GERMINAÇÃO T1 - REP 1, 2, 3 e 4</a:t>
            </a:r>
            <a:endParaRPr/>
          </a:p>
        </p:txBody>
      </p:sp>
      <p:pic>
        <p:nvPicPr>
          <p:cNvPr id="114" name="Google Shape;114;p17" title="WhatsApp Image 2025-03-29 at 10.21.03 (1).jpe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7150" y="2013775"/>
            <a:ext cx="2317274" cy="2252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7" title="WhatsApp Image 2025-03-29 at 10.21.02 (1)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70725" y="2013775"/>
            <a:ext cx="1814508" cy="2419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7" title="WhatsApp Image 2025-03-29 at 10.20.09 (1).jpe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86550" y="2056842"/>
            <a:ext cx="1900824" cy="2534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7" title="748a9e7e-70d5-44bd-a95b-88b79b31d599.jp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815325" y="2013775"/>
            <a:ext cx="1814501" cy="2620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RESULTADOS DA GERMINAÇÃO T2 - REP 1, 2, 3 e 4</a:t>
            </a:r>
            <a:endParaRPr/>
          </a:p>
        </p:txBody>
      </p:sp>
      <p:pic>
        <p:nvPicPr>
          <p:cNvPr id="123" name="Google Shape;123;p18" title="7b727bca-457a-4917-ad7c-c1f15a291e7a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325" y="2025350"/>
            <a:ext cx="2260577" cy="244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8" title="WhatsApp Image 2025-03-29 at 10.45.24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82975" y="2025337"/>
            <a:ext cx="2117124" cy="244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8" title="WhatsApp Image 2025-03-29 at 10.46.02.jpeg"/>
          <p:cNvPicPr preferRelativeResize="0"/>
          <p:nvPr/>
        </p:nvPicPr>
        <p:blipFill rotWithShape="1">
          <a:blip r:embed="rId5">
            <a:alphaModFix/>
          </a:blip>
          <a:srcRect b="0" l="3230" r="-3229" t="0"/>
          <a:stretch/>
        </p:blipFill>
        <p:spPr>
          <a:xfrm>
            <a:off x="5086175" y="2025350"/>
            <a:ext cx="1987428" cy="2441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18" title="WhatsApp Image 2025-03-29 at 10.46.38.jpe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231350" y="1992575"/>
            <a:ext cx="1624925" cy="2507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RESULTADOS DA GERMINAÇÃO T3 - REP 1, 2, 3 e 4</a:t>
            </a:r>
            <a:endParaRPr/>
          </a:p>
        </p:txBody>
      </p:sp>
      <p:pic>
        <p:nvPicPr>
          <p:cNvPr id="132" name="Google Shape;132;p19" title="WhatsApp Image 2025-03-29 at 10.48.37.jpe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350" y="2058300"/>
            <a:ext cx="1902850" cy="2537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19" title="WhatsApp Image 2025-03-29 at 10.48.56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81925" y="2089938"/>
            <a:ext cx="1855399" cy="2473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9" title="WhatsApp Image 2025-03-29 at 10.49.11.jpe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03625" y="2119363"/>
            <a:ext cx="1811299" cy="2415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19" title="WhatsApp Image 2025-03-29 at 10.49.20.jpe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906325" y="2119341"/>
            <a:ext cx="1811299" cy="24150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CONCLUSÃO DA GERMINAÇÃO - MILHO</a:t>
            </a:r>
            <a:endParaRPr/>
          </a:p>
        </p:txBody>
      </p:sp>
      <p:sp>
        <p:nvSpPr>
          <p:cNvPr id="141" name="Google Shape;141;p20"/>
          <p:cNvSpPr txBox="1"/>
          <p:nvPr>
            <p:ph idx="1" type="body"/>
          </p:nvPr>
        </p:nvSpPr>
        <p:spPr>
          <a:xfrm>
            <a:off x="729450" y="2085900"/>
            <a:ext cx="7688700" cy="278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b="1" lang="pt-BR" sz="1502"/>
              <a:t>Concluímos</a:t>
            </a:r>
            <a:r>
              <a:rPr b="1" lang="pt-BR" sz="1502"/>
              <a:t> que:</a:t>
            </a:r>
            <a:r>
              <a:rPr lang="pt-BR" sz="1502"/>
              <a:t> </a:t>
            </a:r>
            <a:r>
              <a:rPr lang="pt-BR" sz="1317">
                <a:latin typeface="Arial"/>
                <a:ea typeface="Arial"/>
                <a:cs typeface="Arial"/>
                <a:sym typeface="Arial"/>
              </a:rPr>
              <a:t>o tratamento </a:t>
            </a:r>
            <a:r>
              <a:rPr b="1" lang="pt-BR" sz="1317">
                <a:latin typeface="Arial"/>
                <a:ea typeface="Arial"/>
                <a:cs typeface="Arial"/>
                <a:sym typeface="Arial"/>
              </a:rPr>
              <a:t>Testemunha</a:t>
            </a:r>
            <a:r>
              <a:rPr lang="pt-BR" sz="1317">
                <a:latin typeface="Arial"/>
                <a:ea typeface="Arial"/>
                <a:cs typeface="Arial"/>
                <a:sym typeface="Arial"/>
              </a:rPr>
              <a:t> apresentou uma variação na germinação, com valores entre </a:t>
            </a:r>
            <a:r>
              <a:rPr b="1" lang="pt-BR" sz="1317">
                <a:latin typeface="Arial"/>
                <a:ea typeface="Arial"/>
                <a:cs typeface="Arial"/>
                <a:sym typeface="Arial"/>
              </a:rPr>
              <a:t>16</a:t>
            </a:r>
            <a:r>
              <a:rPr lang="pt-BR" sz="1317">
                <a:latin typeface="Arial"/>
                <a:ea typeface="Arial"/>
                <a:cs typeface="Arial"/>
                <a:sym typeface="Arial"/>
              </a:rPr>
              <a:t> e </a:t>
            </a:r>
            <a:r>
              <a:rPr b="1" lang="pt-BR" sz="1317">
                <a:latin typeface="Arial"/>
                <a:ea typeface="Arial"/>
                <a:cs typeface="Arial"/>
                <a:sym typeface="Arial"/>
              </a:rPr>
              <a:t>22</a:t>
            </a:r>
            <a:r>
              <a:rPr lang="pt-BR" sz="1317">
                <a:latin typeface="Arial"/>
                <a:ea typeface="Arial"/>
                <a:cs typeface="Arial"/>
                <a:sym typeface="Arial"/>
              </a:rPr>
              <a:t> sementes germinadas por repetição, variando entre </a:t>
            </a:r>
            <a:r>
              <a:rPr b="1" lang="pt-BR" sz="1317">
                <a:latin typeface="Arial"/>
                <a:ea typeface="Arial"/>
                <a:cs typeface="Arial"/>
                <a:sym typeface="Arial"/>
              </a:rPr>
              <a:t>15</a:t>
            </a:r>
            <a:r>
              <a:rPr lang="pt-BR" sz="1317">
                <a:latin typeface="Arial"/>
                <a:ea typeface="Arial"/>
                <a:cs typeface="Arial"/>
                <a:sym typeface="Arial"/>
              </a:rPr>
              <a:t> e </a:t>
            </a:r>
            <a:r>
              <a:rPr b="1" lang="pt-BR" sz="1317">
                <a:latin typeface="Arial"/>
                <a:ea typeface="Arial"/>
                <a:cs typeface="Arial"/>
                <a:sym typeface="Arial"/>
              </a:rPr>
              <a:t>21</a:t>
            </a:r>
            <a:r>
              <a:rPr lang="pt-BR" sz="1317">
                <a:latin typeface="Arial"/>
                <a:ea typeface="Arial"/>
                <a:cs typeface="Arial"/>
                <a:sym typeface="Arial"/>
              </a:rPr>
              <a:t> sementes germinadas com raíz e </a:t>
            </a:r>
            <a:r>
              <a:rPr b="1" lang="pt-BR" sz="1317">
                <a:latin typeface="Arial"/>
                <a:ea typeface="Arial"/>
                <a:cs typeface="Arial"/>
                <a:sym typeface="Arial"/>
              </a:rPr>
              <a:t>16</a:t>
            </a:r>
            <a:r>
              <a:rPr lang="pt-BR" sz="1317">
                <a:latin typeface="Arial"/>
                <a:ea typeface="Arial"/>
                <a:cs typeface="Arial"/>
                <a:sym typeface="Arial"/>
              </a:rPr>
              <a:t> e </a:t>
            </a:r>
            <a:r>
              <a:rPr b="1" lang="pt-BR" sz="1317">
                <a:latin typeface="Arial"/>
                <a:ea typeface="Arial"/>
                <a:cs typeface="Arial"/>
                <a:sym typeface="Arial"/>
              </a:rPr>
              <a:t>23</a:t>
            </a:r>
            <a:r>
              <a:rPr lang="pt-BR" sz="1317">
                <a:latin typeface="Arial"/>
                <a:ea typeface="Arial"/>
                <a:cs typeface="Arial"/>
                <a:sym typeface="Arial"/>
              </a:rPr>
              <a:t> afetadas com fungo.</a:t>
            </a:r>
            <a:endParaRPr sz="1317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018"/>
              <a:buNone/>
            </a:pPr>
            <a:r>
              <a:rPr lang="pt-BR" sz="1317">
                <a:latin typeface="Arial"/>
                <a:ea typeface="Arial"/>
                <a:cs typeface="Arial"/>
                <a:sym typeface="Arial"/>
              </a:rPr>
              <a:t>No tratamento com </a:t>
            </a:r>
            <a:r>
              <a:rPr b="1" lang="pt-BR" sz="1317">
                <a:latin typeface="Arial"/>
                <a:ea typeface="Arial"/>
                <a:cs typeface="Arial"/>
                <a:sym typeface="Arial"/>
              </a:rPr>
              <a:t>Fungicida</a:t>
            </a:r>
            <a:r>
              <a:rPr lang="pt-BR" sz="1317">
                <a:latin typeface="Arial"/>
                <a:ea typeface="Arial"/>
                <a:cs typeface="Arial"/>
                <a:sym typeface="Arial"/>
              </a:rPr>
              <a:t>, a germinação variou entre </a:t>
            </a:r>
            <a:r>
              <a:rPr b="1" lang="pt-BR" sz="1317">
                <a:latin typeface="Arial"/>
                <a:ea typeface="Arial"/>
                <a:cs typeface="Arial"/>
                <a:sym typeface="Arial"/>
              </a:rPr>
              <a:t>17 </a:t>
            </a:r>
            <a:r>
              <a:rPr lang="pt-BR" sz="1317">
                <a:latin typeface="Arial"/>
                <a:ea typeface="Arial"/>
                <a:cs typeface="Arial"/>
                <a:sym typeface="Arial"/>
              </a:rPr>
              <a:t>e </a:t>
            </a:r>
            <a:r>
              <a:rPr b="1" lang="pt-BR" sz="1317">
                <a:latin typeface="Arial"/>
                <a:ea typeface="Arial"/>
                <a:cs typeface="Arial"/>
                <a:sym typeface="Arial"/>
              </a:rPr>
              <a:t>24 </a:t>
            </a:r>
            <a:r>
              <a:rPr lang="pt-BR" sz="1317">
                <a:latin typeface="Arial"/>
                <a:ea typeface="Arial"/>
                <a:cs typeface="Arial"/>
                <a:sym typeface="Arial"/>
              </a:rPr>
              <a:t>sementes por repetição, levando em conta que entre </a:t>
            </a:r>
            <a:r>
              <a:rPr b="1" lang="pt-BR" sz="1317">
                <a:latin typeface="Arial"/>
                <a:ea typeface="Arial"/>
                <a:cs typeface="Arial"/>
                <a:sym typeface="Arial"/>
              </a:rPr>
              <a:t>8</a:t>
            </a:r>
            <a:r>
              <a:rPr lang="pt-BR" sz="1317">
                <a:latin typeface="Arial"/>
                <a:ea typeface="Arial"/>
                <a:cs typeface="Arial"/>
                <a:sym typeface="Arial"/>
              </a:rPr>
              <a:t> e </a:t>
            </a:r>
            <a:r>
              <a:rPr b="1" lang="pt-BR" sz="1317">
                <a:latin typeface="Arial"/>
                <a:ea typeface="Arial"/>
                <a:cs typeface="Arial"/>
                <a:sym typeface="Arial"/>
              </a:rPr>
              <a:t>17</a:t>
            </a:r>
            <a:r>
              <a:rPr lang="pt-BR" sz="1317">
                <a:latin typeface="Arial"/>
                <a:ea typeface="Arial"/>
                <a:cs typeface="Arial"/>
                <a:sym typeface="Arial"/>
              </a:rPr>
              <a:t> sementes teve a germinação com raíz e a incidência de fungos foi menor em comparação à testemunha. </a:t>
            </a:r>
            <a:endParaRPr sz="1317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018"/>
              <a:buNone/>
            </a:pPr>
            <a:r>
              <a:rPr lang="pt-BR" sz="1317">
                <a:latin typeface="Arial"/>
                <a:ea typeface="Arial"/>
                <a:cs typeface="Arial"/>
                <a:sym typeface="Arial"/>
              </a:rPr>
              <a:t>O tratamento com </a:t>
            </a:r>
            <a:r>
              <a:rPr b="1" lang="pt-BR" sz="1317">
                <a:latin typeface="Arial"/>
                <a:ea typeface="Arial"/>
                <a:cs typeface="Arial"/>
                <a:sym typeface="Arial"/>
              </a:rPr>
              <a:t>Fungicida + Grafite</a:t>
            </a:r>
            <a:r>
              <a:rPr lang="pt-BR" sz="1317">
                <a:latin typeface="Arial"/>
                <a:ea typeface="Arial"/>
                <a:cs typeface="Arial"/>
                <a:sym typeface="Arial"/>
              </a:rPr>
              <a:t> mostrou os melhores resultados em termos de germinação, com valores entre </a:t>
            </a:r>
            <a:r>
              <a:rPr b="1" lang="pt-BR" sz="1317">
                <a:latin typeface="Arial"/>
                <a:ea typeface="Arial"/>
                <a:cs typeface="Arial"/>
                <a:sym typeface="Arial"/>
              </a:rPr>
              <a:t>22 </a:t>
            </a:r>
            <a:r>
              <a:rPr lang="pt-BR" sz="1317">
                <a:latin typeface="Arial"/>
                <a:ea typeface="Arial"/>
                <a:cs typeface="Arial"/>
                <a:sym typeface="Arial"/>
              </a:rPr>
              <a:t>e </a:t>
            </a:r>
            <a:r>
              <a:rPr b="1" lang="pt-BR" sz="1317">
                <a:latin typeface="Arial"/>
                <a:ea typeface="Arial"/>
                <a:cs typeface="Arial"/>
                <a:sym typeface="Arial"/>
              </a:rPr>
              <a:t>24 </a:t>
            </a:r>
            <a:r>
              <a:rPr lang="pt-BR" sz="1317">
                <a:latin typeface="Arial"/>
                <a:ea typeface="Arial"/>
                <a:cs typeface="Arial"/>
                <a:sym typeface="Arial"/>
              </a:rPr>
              <a:t>sementes germinadas, com a classificação entre </a:t>
            </a:r>
            <a:r>
              <a:rPr b="1" lang="pt-BR" sz="1317"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pt-BR" sz="1317">
                <a:latin typeface="Arial"/>
                <a:ea typeface="Arial"/>
                <a:cs typeface="Arial"/>
                <a:sym typeface="Arial"/>
              </a:rPr>
              <a:t> e </a:t>
            </a:r>
            <a:r>
              <a:rPr b="1" lang="pt-BR" sz="1317">
                <a:latin typeface="Arial"/>
                <a:ea typeface="Arial"/>
                <a:cs typeface="Arial"/>
                <a:sym typeface="Arial"/>
              </a:rPr>
              <a:t>20</a:t>
            </a:r>
            <a:r>
              <a:rPr lang="pt-BR" sz="1317">
                <a:latin typeface="Arial"/>
                <a:ea typeface="Arial"/>
                <a:cs typeface="Arial"/>
                <a:sym typeface="Arial"/>
              </a:rPr>
              <a:t> sementes germinadas com raíz, e a presença de fungos foi significativamente reduzida. </a:t>
            </a:r>
            <a:endParaRPr sz="1317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sz="131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t/>
            </a:r>
            <a:endParaRPr sz="131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1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CONCLUSÃO DA GERMINAÇÃO - MILHO</a:t>
            </a:r>
            <a:endParaRPr/>
          </a:p>
        </p:txBody>
      </p:sp>
      <p:sp>
        <p:nvSpPr>
          <p:cNvPr id="147" name="Google Shape;147;p21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</a:pPr>
            <a:r>
              <a:rPr lang="pt-BR" sz="1317">
                <a:latin typeface="Arial"/>
                <a:ea typeface="Arial"/>
                <a:cs typeface="Arial"/>
                <a:sym typeface="Arial"/>
              </a:rPr>
              <a:t>Portanto, os dados indicam que o uso do fungicida, especialmente em combinação com grafite, pode ser eficiente para melhorar a germinação das sementes de milho e reduzir perdas causadas por fungos, gerando grandes resultados em crescimento radicular. </a:t>
            </a:r>
            <a:endParaRPr sz="1317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